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handoutMasterIdLst>
    <p:handoutMasterId r:id="rId11"/>
  </p:handoutMasterIdLst>
  <p:sldIdLst>
    <p:sldId id="256" r:id="rId2"/>
    <p:sldId id="257" r:id="rId3"/>
    <p:sldId id="268" r:id="rId4"/>
    <p:sldId id="259" r:id="rId5"/>
    <p:sldId id="258" r:id="rId6"/>
    <p:sldId id="270" r:id="rId7"/>
    <p:sldId id="264" r:id="rId8"/>
    <p:sldId id="26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mosa Mulvogue" initials="MM" lastIdx="1" clrIdx="0">
    <p:extLst>
      <p:ext uri="{19B8F6BF-5375-455C-9EA6-DF929625EA0E}">
        <p15:presenceInfo xmlns:p15="http://schemas.microsoft.com/office/powerpoint/2012/main" xmlns="" userId="S::mimosa.mulvogue@oir.qld.gov.au::c7e034a8-209e-42d2-ab7e-83c502994ee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6727E"/>
    <a:srgbClr val="002122"/>
    <a:srgbClr val="0033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107"/>
    <p:restoredTop sz="79755" autoAdjust="0"/>
  </p:normalViewPr>
  <p:slideViewPr>
    <p:cSldViewPr snapToGrid="0" snapToObjects="1">
      <p:cViewPr varScale="1">
        <p:scale>
          <a:sx n="90" d="100"/>
          <a:sy n="90" d="100"/>
        </p:scale>
        <p:origin x="-1362" y="-114"/>
      </p:cViewPr>
      <p:guideLst>
        <p:guide orient="horz" pos="2160"/>
        <p:guide pos="3840"/>
      </p:guideLst>
    </p:cSldViewPr>
  </p:slideViewPr>
  <p:notesTextViewPr>
    <p:cViewPr>
      <p:scale>
        <a:sx n="1" d="1"/>
        <a:sy n="1" d="1"/>
      </p:scale>
      <p:origin x="0" y="0"/>
    </p:cViewPr>
  </p:notesTextViewPr>
  <p:notesViewPr>
    <p:cSldViewPr snapToGrid="0" snapToObjects="1">
      <p:cViewPr varScale="1">
        <p:scale>
          <a:sx n="125" d="100"/>
          <a:sy n="125" d="100"/>
        </p:scale>
        <p:origin x="4392" y="16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5B771F7E-1BE1-D344-8FD1-8DFE847D1D6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F89A55-D4A7-2544-AF04-C1D08AFCF3AC}" type="datetimeFigureOut">
              <a:rPr lang="en-US" smtClean="0"/>
              <a:pPr/>
              <a:t>6/2/2020</a:t>
            </a:fld>
            <a:endParaRPr lang="en-US"/>
          </a:p>
        </p:txBody>
      </p:sp>
      <p:sp>
        <p:nvSpPr>
          <p:cNvPr id="4" name="Footer Placeholder 3">
            <a:extLst>
              <a:ext uri="{FF2B5EF4-FFF2-40B4-BE49-F238E27FC236}">
                <a16:creationId xmlns:a16="http://schemas.microsoft.com/office/drawing/2014/main" xmlns="" id="{45DCDB2E-EF9D-8E48-B78F-D64AE5E5D64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64134F7E-180A-7940-B437-D1E1208AF53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471E0A-55F3-5C4D-9966-F0054492F38C}" type="slidenum">
              <a:rPr lang="en-US" smtClean="0"/>
              <a:pPr/>
              <a:t>‹#›</a:t>
            </a:fld>
            <a:endParaRPr lang="en-US"/>
          </a:p>
        </p:txBody>
      </p:sp>
      <p:sp>
        <p:nvSpPr>
          <p:cNvPr id="6" name="Header Placeholder 5">
            <a:extLst>
              <a:ext uri="{FF2B5EF4-FFF2-40B4-BE49-F238E27FC236}">
                <a16:creationId xmlns:a16="http://schemas.microsoft.com/office/drawing/2014/main" xmlns="" id="{2D0D1BE2-D462-8D48-AAF8-D1043BA1E1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xmlns="" val="841154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6C6F5A-AE13-418E-979E-3FED1CFCBF2F}" type="datetimeFigureOut">
              <a:rPr lang="en-AU" smtClean="0"/>
              <a:pPr/>
              <a:t>2/06/2020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3900C9-6742-4A20-B167-7DF0C7DF3ADF}" type="slidenum">
              <a:rPr lang="en-AU" smtClean="0"/>
              <a:pPr/>
              <a:t>‹#›</a:t>
            </a:fld>
            <a:endParaRPr lang="en-AU"/>
          </a:p>
        </p:txBody>
      </p:sp>
    </p:spTree>
    <p:extLst>
      <p:ext uri="{BB962C8B-B14F-4D97-AF65-F5344CB8AC3E}">
        <p14:creationId xmlns:p14="http://schemas.microsoft.com/office/powerpoint/2010/main" xmlns="" val="3549723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worksafe.qld.gov.au/__data/assets/pdf_file/0015/83130/silica-lung-factsheet.pdf"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worksafe.qld.gov.au/__data/assets/pdf_file/0008/159083/5844-fit-testing-requirements-for-tight-fitting-respirators-flyer.pdf" TargetMode="External"/><Relationship Id="rId4" Type="http://schemas.openxmlformats.org/officeDocument/2006/relationships/hyperlink" Target="https://www.worksafe.qld.gov.au/__data/assets/pdf_file/0006/184344/industrial-vacuum-cleaners-and-hazardous-dust.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a tool box talk for the stone benchtop fabrication industry on the reduction in the workplace exposure standard for respirable crystalline silica</a:t>
            </a:r>
          </a:p>
        </p:txBody>
      </p:sp>
      <p:sp>
        <p:nvSpPr>
          <p:cNvPr id="4" name="Slide Number Placeholder 3"/>
          <p:cNvSpPr>
            <a:spLocks noGrp="1"/>
          </p:cNvSpPr>
          <p:nvPr>
            <p:ph type="sldNum" sz="quarter" idx="5"/>
          </p:nvPr>
        </p:nvSpPr>
        <p:spPr/>
        <p:txBody>
          <a:bodyPr/>
          <a:lstStyle/>
          <a:p>
            <a:fld id="{1C3900C9-6742-4A20-B167-7DF0C7DF3ADF}" type="slidenum">
              <a:rPr lang="en-AU" smtClean="0"/>
              <a:pPr/>
              <a:t>1</a:t>
            </a:fld>
            <a:endParaRPr lang="en-AU"/>
          </a:p>
        </p:txBody>
      </p:sp>
    </p:spTree>
    <p:extLst>
      <p:ext uri="{BB962C8B-B14F-4D97-AF65-F5344CB8AC3E}">
        <p14:creationId xmlns:p14="http://schemas.microsoft.com/office/powerpoint/2010/main" xmlns="" val="4092552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Australia the national workplace exposure standard for respirable crystalline silica (RCS) has been halved from an eight hour time-weighted average airborne concentration of 0.1 milligrams per cubic metre (mg/m3) to 0.05 mg/m3. </a:t>
            </a:r>
          </a:p>
          <a:p>
            <a:endParaRPr lang="en-AU" dirty="0"/>
          </a:p>
          <a:p>
            <a:r>
              <a:rPr lang="en-AU" dirty="0"/>
              <a:t>In Queensland this new workplace exposure standard takes effect from the 1</a:t>
            </a:r>
            <a:r>
              <a:rPr lang="en-AU" baseline="30000" dirty="0"/>
              <a:t>st</a:t>
            </a:r>
            <a:r>
              <a:rPr lang="en-AU" dirty="0"/>
              <a:t> of July 2020.</a:t>
            </a:r>
          </a:p>
          <a:p>
            <a:endParaRPr lang="en-AU" dirty="0"/>
          </a:p>
          <a:p>
            <a:r>
              <a:rPr lang="en-AU" sz="1200" b="0" i="0" u="none" strike="noStrike" kern="1200" dirty="0">
                <a:solidFill>
                  <a:schemeClr val="tx1"/>
                </a:solidFill>
                <a:effectLst/>
                <a:latin typeface="+mn-lt"/>
                <a:ea typeface="+mn-ea"/>
                <a:cs typeface="+mn-cs"/>
              </a:rPr>
              <a:t>The workplace exposure standard for RCS will be exceeded if the dust breathed in over a full shift contains more RCS than the amount shown here next to the five cent piece. </a:t>
            </a:r>
          </a:p>
          <a:p>
            <a:endParaRPr lang="en-AU" sz="1200" b="0" i="0" u="none" strike="noStrike" kern="1200" dirty="0">
              <a:solidFill>
                <a:schemeClr val="tx1"/>
              </a:solidFill>
              <a:effectLst/>
              <a:latin typeface="+mn-lt"/>
              <a:ea typeface="+mn-ea"/>
              <a:cs typeface="+mn-cs"/>
            </a:endParaRPr>
          </a:p>
          <a:p>
            <a:r>
              <a:rPr lang="en-AU" sz="1200" b="0" i="1" u="none" strike="noStrike" kern="1200" dirty="0">
                <a:solidFill>
                  <a:schemeClr val="tx1"/>
                </a:solidFill>
                <a:effectLst/>
                <a:latin typeface="+mn-lt"/>
                <a:ea typeface="+mn-ea"/>
                <a:cs typeface="+mn-cs"/>
              </a:rPr>
              <a:t>Image is on the WHSQ construction dust page. It was adapted from a UK HSE image. </a:t>
            </a:r>
            <a:endParaRPr lang="en-AU" i="1" dirty="0"/>
          </a:p>
        </p:txBody>
      </p:sp>
      <p:sp>
        <p:nvSpPr>
          <p:cNvPr id="4" name="Slide Number Placeholder 3"/>
          <p:cNvSpPr>
            <a:spLocks noGrp="1"/>
          </p:cNvSpPr>
          <p:nvPr>
            <p:ph type="sldNum" sz="quarter" idx="5"/>
          </p:nvPr>
        </p:nvSpPr>
        <p:spPr/>
        <p:txBody>
          <a:bodyPr/>
          <a:lstStyle/>
          <a:p>
            <a:fld id="{1C3900C9-6742-4A20-B167-7DF0C7DF3ADF}" type="slidenum">
              <a:rPr lang="en-AU" smtClean="0"/>
              <a:pPr/>
              <a:t>2</a:t>
            </a:fld>
            <a:endParaRPr lang="en-AU"/>
          </a:p>
        </p:txBody>
      </p:sp>
    </p:spTree>
    <p:extLst>
      <p:ext uri="{BB962C8B-B14F-4D97-AF65-F5344CB8AC3E}">
        <p14:creationId xmlns:p14="http://schemas.microsoft.com/office/powerpoint/2010/main" xmlns="" val="2455921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Crystalline silica is a naturally occurring mineral found in materials such as engineered and natural stone, concrete, brick and tiles.</a:t>
            </a:r>
          </a:p>
          <a:p>
            <a:endParaRPr lang="en-AU" dirty="0"/>
          </a:p>
          <a:p>
            <a:r>
              <a:rPr lang="en-AU" dirty="0"/>
              <a:t>Respirable means it can be breathed into the lungs. RCS is so tiny it can’t been seen under ordinary lighting. You can see the comparison size of the dust as shown in this photo taken through a microscope of RCS on facial hair. The dust can remain airborne for a hours.</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These RCS particles are produced by high-energy processes such as cutting, grinding, drilling and crushing silica-containing materials.</a:t>
            </a:r>
          </a:p>
          <a:p>
            <a:endParaRPr lang="en-AU" dirty="0"/>
          </a:p>
          <a:p>
            <a:r>
              <a:rPr lang="en-AU" i="1" dirty="0"/>
              <a:t>Image: Used in the Stone benchtop </a:t>
            </a:r>
            <a:r>
              <a:rPr lang="en-AU" i="1" dirty="0" err="1"/>
              <a:t>CoP.</a:t>
            </a:r>
            <a:r>
              <a:rPr lang="en-AU" i="1" dirty="0"/>
              <a:t> Originally from the Australian Tunnelling society http://www.ats.org.au/wp-content/uploads/2018/12/AQWG-Part-10-of-12-RPE-Industry-Considerations-v0.07.pdf</a:t>
            </a:r>
          </a:p>
        </p:txBody>
      </p:sp>
      <p:sp>
        <p:nvSpPr>
          <p:cNvPr id="4" name="Slide Number Placeholder 3"/>
          <p:cNvSpPr>
            <a:spLocks noGrp="1"/>
          </p:cNvSpPr>
          <p:nvPr>
            <p:ph type="sldNum" sz="quarter" idx="5"/>
          </p:nvPr>
        </p:nvSpPr>
        <p:spPr/>
        <p:txBody>
          <a:bodyPr/>
          <a:lstStyle/>
          <a:p>
            <a:fld id="{1C3900C9-6742-4A20-B167-7DF0C7DF3ADF}" type="slidenum">
              <a:rPr lang="en-AU" smtClean="0"/>
              <a:pPr/>
              <a:t>3</a:t>
            </a:fld>
            <a:endParaRPr lang="en-AU"/>
          </a:p>
        </p:txBody>
      </p:sp>
    </p:spTree>
    <p:extLst>
      <p:ext uri="{BB962C8B-B14F-4D97-AF65-F5344CB8AC3E}">
        <p14:creationId xmlns:p14="http://schemas.microsoft.com/office/powerpoint/2010/main" xmlns="" val="3094491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baseline="0" dirty="0">
                <a:solidFill>
                  <a:schemeClr val="tx1"/>
                </a:solidFill>
                <a:latin typeface="+mn-lt"/>
                <a:ea typeface="+mn-ea"/>
                <a:cs typeface="+mn-cs"/>
              </a:rPr>
              <a:t>Breathing in RCS can cause serious lung diseases including silicosis and lung cancer as well as chronic renal disease and autoimmune disorders. It can reach the deepest parts of the lung and cause inflammation and scarring.</a:t>
            </a:r>
          </a:p>
          <a:p>
            <a:endParaRPr lang="en-AU" sz="1200" b="0" i="0" u="none" strike="noStrike" kern="1200" baseline="0" dirty="0">
              <a:solidFill>
                <a:schemeClr val="tx1"/>
              </a:solidFill>
              <a:latin typeface="+mn-lt"/>
              <a:ea typeface="+mn-ea"/>
              <a:cs typeface="+mn-cs"/>
            </a:endParaRPr>
          </a:p>
          <a:p>
            <a:r>
              <a:rPr lang="en-AU" sz="1200" dirty="0"/>
              <a:t>Silicosis can develop from breathing in respirable sized silica dust every day over months or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baseline="0" dirty="0">
                <a:solidFill>
                  <a:schemeClr val="tx1"/>
                </a:solidFill>
                <a:latin typeface="+mn-lt"/>
                <a:ea typeface="+mn-ea"/>
                <a:cs typeface="+mn-cs"/>
              </a:rPr>
              <a:t>All silica-related diseases can be prevented using effective controls to stop or reduce the amount of silica dust in the workplace. </a:t>
            </a:r>
          </a:p>
          <a:p>
            <a:endParaRPr lang="en-AU" dirty="0"/>
          </a:p>
          <a:p>
            <a:r>
              <a:rPr lang="en-AU" i="1" dirty="0"/>
              <a:t>Image: in Silica and the Lung factsheet. Originally from </a:t>
            </a:r>
            <a:r>
              <a:rPr lang="en-US" i="1" dirty="0">
                <a:latin typeface="Calibri" panose="020F0502020204030204" pitchFamily="34" charset="0"/>
                <a:ea typeface="Calibri" panose="020F0502020204030204" pitchFamily="34" charset="0"/>
                <a:cs typeface="Times New Roman" panose="02020603050405020304" pitchFamily="18" charset="0"/>
              </a:rPr>
              <a:t>Queensland Government, Department of Natural Resources and Mines 2019, webpage https://www.dnrme.qld.gov.au/miners-health-matters/what-is-cwp</a:t>
            </a:r>
            <a:endParaRPr lang="en-AU" i="1" dirty="0"/>
          </a:p>
        </p:txBody>
      </p:sp>
      <p:sp>
        <p:nvSpPr>
          <p:cNvPr id="4" name="Slide Number Placeholder 3"/>
          <p:cNvSpPr>
            <a:spLocks noGrp="1"/>
          </p:cNvSpPr>
          <p:nvPr>
            <p:ph type="sldNum" sz="quarter" idx="5"/>
          </p:nvPr>
        </p:nvSpPr>
        <p:spPr/>
        <p:txBody>
          <a:bodyPr/>
          <a:lstStyle/>
          <a:p>
            <a:fld id="{1C3900C9-6742-4A20-B167-7DF0C7DF3ADF}" type="slidenum">
              <a:rPr lang="en-AU" smtClean="0"/>
              <a:pPr/>
              <a:t>4</a:t>
            </a:fld>
            <a:endParaRPr lang="en-AU"/>
          </a:p>
        </p:txBody>
      </p:sp>
    </p:spTree>
    <p:extLst>
      <p:ext uri="{BB962C8B-B14F-4D97-AF65-F5344CB8AC3E}">
        <p14:creationId xmlns:p14="http://schemas.microsoft.com/office/powerpoint/2010/main" xmlns="" val="228118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Your business should continue to manage worker exposure to dust and </a:t>
            </a:r>
            <a:r>
              <a:rPr lang="en-AU"/>
              <a:t>meet your </a:t>
            </a:r>
            <a:r>
              <a:rPr lang="en-AU" dirty="0"/>
              <a:t>existing duties under Queensland work health and safety legislation. </a:t>
            </a:r>
          </a:p>
          <a:p>
            <a:endParaRPr lang="en-AU" dirty="0"/>
          </a:p>
          <a:p>
            <a:r>
              <a:rPr lang="en-AU" dirty="0"/>
              <a:t>This means: using higher order dust controls, air monitoring, health monitoring, training for workers and providing of appropriate respiratory protective equipment</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The </a:t>
            </a:r>
            <a:r>
              <a:rPr lang="en-AU" sz="1200" i="1" dirty="0"/>
              <a:t>Managing respirable crystalline silica dust exposure in the stone benchtop industry Code of Practice 2019 </a:t>
            </a:r>
            <a:r>
              <a:rPr lang="en-AU" sz="1200" dirty="0"/>
              <a:t>sets out the minimum standards that must be met. Failure to meet these standards will result in enforcement action.</a:t>
            </a:r>
          </a:p>
          <a:p>
            <a:endParaRPr lang="en-AU" dirty="0"/>
          </a:p>
        </p:txBody>
      </p:sp>
      <p:sp>
        <p:nvSpPr>
          <p:cNvPr id="4" name="Slide Number Placeholder 3"/>
          <p:cNvSpPr>
            <a:spLocks noGrp="1"/>
          </p:cNvSpPr>
          <p:nvPr>
            <p:ph type="sldNum" sz="quarter" idx="5"/>
          </p:nvPr>
        </p:nvSpPr>
        <p:spPr/>
        <p:txBody>
          <a:bodyPr/>
          <a:lstStyle/>
          <a:p>
            <a:fld id="{1C3900C9-6742-4A20-B167-7DF0C7DF3ADF}" type="slidenum">
              <a:rPr lang="en-AU" smtClean="0"/>
              <a:pPr/>
              <a:t>5</a:t>
            </a:fld>
            <a:endParaRPr lang="en-AU"/>
          </a:p>
        </p:txBody>
      </p:sp>
    </p:spTree>
    <p:extLst>
      <p:ext uri="{BB962C8B-B14F-4D97-AF65-F5344CB8AC3E}">
        <p14:creationId xmlns:p14="http://schemas.microsoft.com/office/powerpoint/2010/main" xmlns="" val="250724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The </a:t>
            </a:r>
            <a:r>
              <a:rPr lang="en-AU" sz="1200" i="1" dirty="0"/>
              <a:t>Managing respirable crystalline silica dust exposure in the stone benchtop industry Code of Practice 2019 </a:t>
            </a:r>
            <a:r>
              <a:rPr lang="en-AU" sz="1200" dirty="0"/>
              <a:t>sets out the minimum standards that must be met. Failure to meet these standards will result in enforcement action.</a:t>
            </a:r>
          </a:p>
          <a:p>
            <a:endParaRPr lang="en-AU" dirty="0"/>
          </a:p>
          <a:p>
            <a:r>
              <a:rPr lang="en-AU" dirty="0"/>
              <a:t>Review your work practices to make sure you are following the Code of Practice to make sure worker exposure levels are below the new standard and keeping workers safe. .</a:t>
            </a:r>
          </a:p>
          <a:p>
            <a:endParaRPr lang="en-AU" dirty="0"/>
          </a:p>
          <a:p>
            <a:r>
              <a:rPr lang="en-AU" dirty="0"/>
              <a:t>The high standard of controls in here in our workplace will ensure that our workers exposure is below the new standard. </a:t>
            </a:r>
          </a:p>
        </p:txBody>
      </p:sp>
      <p:sp>
        <p:nvSpPr>
          <p:cNvPr id="4" name="Slide Number Placeholder 3"/>
          <p:cNvSpPr>
            <a:spLocks noGrp="1"/>
          </p:cNvSpPr>
          <p:nvPr>
            <p:ph type="sldNum" sz="quarter" idx="5"/>
          </p:nvPr>
        </p:nvSpPr>
        <p:spPr/>
        <p:txBody>
          <a:bodyPr/>
          <a:lstStyle/>
          <a:p>
            <a:fld id="{1C3900C9-6742-4A20-B167-7DF0C7DF3ADF}" type="slidenum">
              <a:rPr lang="en-AU" smtClean="0"/>
              <a:pPr/>
              <a:t>6</a:t>
            </a:fld>
            <a:endParaRPr lang="en-AU"/>
          </a:p>
        </p:txBody>
      </p:sp>
    </p:spTree>
    <p:extLst>
      <p:ext uri="{BB962C8B-B14F-4D97-AF65-F5344CB8AC3E}">
        <p14:creationId xmlns:p14="http://schemas.microsoft.com/office/powerpoint/2010/main" xmlns="" val="2400401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dirty="0"/>
              <a:t>Remember: Silicosis can’t be cured but it can be prevented. </a:t>
            </a:r>
          </a:p>
          <a:p>
            <a:pPr marL="0" indent="0">
              <a:buNone/>
            </a:pPr>
            <a:endParaRPr lang="en-AU" dirty="0"/>
          </a:p>
          <a:p>
            <a:pPr marL="0" indent="0">
              <a:buNone/>
            </a:pPr>
            <a:r>
              <a:rPr lang="en-AU" dirty="0"/>
              <a:t>Use effective controls to stop dust at the source, remove dust from the air, stop dust spreading and protect workers from dust in the air.</a:t>
            </a:r>
          </a:p>
          <a:p>
            <a:endParaRPr lang="en-AU" dirty="0"/>
          </a:p>
          <a:p>
            <a:r>
              <a:rPr lang="en-AU" dirty="0"/>
              <a:t>If any workers have concerns about controls or worker exposure to respirable crystalline silica please raise your concerns with your supervisors, managers or Workplace Health and Safety Queensland. </a:t>
            </a:r>
          </a:p>
          <a:p>
            <a:endParaRPr lang="en-AU" dirty="0"/>
          </a:p>
        </p:txBody>
      </p:sp>
      <p:sp>
        <p:nvSpPr>
          <p:cNvPr id="4" name="Slide Number Placeholder 3"/>
          <p:cNvSpPr>
            <a:spLocks noGrp="1"/>
          </p:cNvSpPr>
          <p:nvPr>
            <p:ph type="sldNum" sz="quarter" idx="5"/>
          </p:nvPr>
        </p:nvSpPr>
        <p:spPr/>
        <p:txBody>
          <a:bodyPr/>
          <a:lstStyle/>
          <a:p>
            <a:fld id="{1C3900C9-6742-4A20-B167-7DF0C7DF3ADF}" type="slidenum">
              <a:rPr lang="en-AU" smtClean="0"/>
              <a:pPr/>
              <a:t>7</a:t>
            </a:fld>
            <a:endParaRPr lang="en-AU"/>
          </a:p>
        </p:txBody>
      </p:sp>
    </p:spTree>
    <p:extLst>
      <p:ext uri="{BB962C8B-B14F-4D97-AF65-F5344CB8AC3E}">
        <p14:creationId xmlns:p14="http://schemas.microsoft.com/office/powerpoint/2010/main" xmlns="" val="3190259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To find out more . . . . . </a:t>
            </a:r>
          </a:p>
          <a:p>
            <a:pPr marL="0" indent="0">
              <a:buNone/>
            </a:pPr>
            <a:endParaRPr lang="en-US" dirty="0"/>
          </a:p>
          <a:p>
            <a:pPr marL="0" indent="0">
              <a:buNone/>
            </a:pPr>
            <a:r>
              <a:rPr lang="en-AU" sz="1200" i="1" dirty="0"/>
              <a:t>Managing respirable crystalline silica dust exposure in the stone benchtop industry Code of Practice 2019 </a:t>
            </a:r>
            <a:endParaRPr lang="en-US" dirty="0"/>
          </a:p>
          <a:p>
            <a:pPr marL="0" indent="0">
              <a:buNone/>
            </a:pPr>
            <a:endParaRPr lang="en-US" dirty="0"/>
          </a:p>
          <a:p>
            <a:pPr marL="0" indent="0">
              <a:buNone/>
            </a:pPr>
            <a:r>
              <a:rPr lang="en-US" dirty="0"/>
              <a:t>Could also mention factsheets:</a:t>
            </a:r>
          </a:p>
          <a:p>
            <a:pPr marL="0" indent="0">
              <a:buNone/>
            </a:pPr>
            <a:r>
              <a:rPr lang="en-US" dirty="0">
                <a:hlinkClick r:id="rId3">
                  <a:extLst>
                    <a:ext uri="{A12FA001-AC4F-418D-AE19-62706E023703}">
                      <ahyp:hlinkClr xmlns:ahyp="http://schemas.microsoft.com/office/drawing/2018/hyperlinkcolor" xmlns="" val="tx"/>
                    </a:ext>
                  </a:extLst>
                </a:hlinkClick>
              </a:rPr>
              <a:t>Reduction in WES for RCS</a:t>
            </a:r>
          </a:p>
          <a:p>
            <a:pPr marL="0" indent="0">
              <a:buNone/>
            </a:pPr>
            <a:r>
              <a:rPr lang="en-US" u="none" dirty="0">
                <a:solidFill>
                  <a:srgbClr val="56727E"/>
                </a:solidFill>
                <a:hlinkClick r:id="rId3">
                  <a:extLst>
                    <a:ext uri="{A12FA001-AC4F-418D-AE19-62706E023703}">
                      <ahyp:hlinkClr xmlns:ahyp="http://schemas.microsoft.com/office/drawing/2018/hyperlinkcolor" xmlns="" val="tx"/>
                    </a:ext>
                  </a:extLst>
                </a:hlinkClick>
              </a:rPr>
              <a:t>Silica and the lung</a:t>
            </a:r>
            <a:endParaRPr lang="en-US" u="none" dirty="0">
              <a:solidFill>
                <a:srgbClr val="56727E"/>
              </a:solidFill>
            </a:endParaRPr>
          </a:p>
          <a:p>
            <a:pPr marL="0" indent="0">
              <a:buNone/>
            </a:pPr>
            <a:r>
              <a:rPr lang="en-US" u="none" dirty="0">
                <a:solidFill>
                  <a:srgbClr val="56727E"/>
                </a:solidFill>
                <a:hlinkClick r:id="rId4">
                  <a:extLst>
                    <a:ext uri="{A12FA001-AC4F-418D-AE19-62706E023703}">
                      <ahyp:hlinkClr xmlns:ahyp="http://schemas.microsoft.com/office/drawing/2018/hyperlinkcolor" xmlns="" val="tx"/>
                    </a:ext>
                  </a:extLst>
                </a:hlinkClick>
              </a:rPr>
              <a:t>Selecting the right portable extractor or industrial vacuum cleaner for hazardous dusts</a:t>
            </a:r>
            <a:endParaRPr lang="en-US" u="none" dirty="0">
              <a:solidFill>
                <a:srgbClr val="56727E"/>
              </a:solidFill>
              <a:hlinkClick r:id="rId5">
                <a:extLst>
                  <a:ext uri="{A12FA001-AC4F-418D-AE19-62706E023703}">
                    <ahyp:hlinkClr xmlns:ahyp="http://schemas.microsoft.com/office/drawing/2018/hyperlinkcolor" xmlns="" val="tx"/>
                  </a:ext>
                </a:extLst>
              </a:hlinkClick>
            </a:endParaRPr>
          </a:p>
          <a:p>
            <a:pPr marL="0" indent="0">
              <a:buNone/>
            </a:pPr>
            <a:r>
              <a:rPr lang="en-US" u="none" dirty="0">
                <a:solidFill>
                  <a:srgbClr val="56727E"/>
                </a:solidFill>
                <a:hlinkClick r:id="rId5">
                  <a:extLst>
                    <a:ext uri="{A12FA001-AC4F-418D-AE19-62706E023703}">
                      <ahyp:hlinkClr xmlns:ahyp="http://schemas.microsoft.com/office/drawing/2018/hyperlinkcolor" xmlns="" val="tx"/>
                    </a:ext>
                  </a:extLst>
                </a:hlinkClick>
              </a:rPr>
              <a:t>Fit-testing for tight fitting respirators</a:t>
            </a:r>
            <a:endParaRPr lang="en-US" u="none" dirty="0">
              <a:solidFill>
                <a:srgbClr val="56727E"/>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SWA Health Monitoring information and WES information</a:t>
            </a:r>
          </a:p>
          <a:p>
            <a:pPr marL="0" indent="0">
              <a:buNone/>
            </a:pPr>
            <a:endParaRPr lang="en-US" dirty="0"/>
          </a:p>
          <a:p>
            <a:endParaRPr lang="en-AU" dirty="0"/>
          </a:p>
        </p:txBody>
      </p:sp>
      <p:sp>
        <p:nvSpPr>
          <p:cNvPr id="4" name="Slide Number Placeholder 3"/>
          <p:cNvSpPr>
            <a:spLocks noGrp="1"/>
          </p:cNvSpPr>
          <p:nvPr>
            <p:ph type="sldNum" sz="quarter" idx="5"/>
          </p:nvPr>
        </p:nvSpPr>
        <p:spPr/>
        <p:txBody>
          <a:bodyPr/>
          <a:lstStyle/>
          <a:p>
            <a:fld id="{1C3900C9-6742-4A20-B167-7DF0C7DF3ADF}" type="slidenum">
              <a:rPr lang="en-AU" smtClean="0"/>
              <a:pPr/>
              <a:t>8</a:t>
            </a:fld>
            <a:endParaRPr lang="en-AU"/>
          </a:p>
        </p:txBody>
      </p:sp>
    </p:spTree>
    <p:extLst>
      <p:ext uri="{BB962C8B-B14F-4D97-AF65-F5344CB8AC3E}">
        <p14:creationId xmlns:p14="http://schemas.microsoft.com/office/powerpoint/2010/main" xmlns="" val="31667328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xmlns="" id="{3E7FE25A-65CD-0D41-B168-D6E386B07DA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6EDF3F7-EB5E-6E43-ADAB-453B5D08A762}"/>
              </a:ext>
            </a:extLst>
          </p:cNvPr>
          <p:cNvSpPr>
            <a:spLocks noGrp="1"/>
          </p:cNvSpPr>
          <p:nvPr>
            <p:ph type="ctrTitle"/>
          </p:nvPr>
        </p:nvSpPr>
        <p:spPr>
          <a:xfrm>
            <a:off x="355600" y="1122363"/>
            <a:ext cx="8009467" cy="1883304"/>
          </a:xfrm>
        </p:spPr>
        <p:txBody>
          <a:bodyPr anchor="b">
            <a:normAutofit/>
          </a:bodyPr>
          <a:lstStyle>
            <a:lvl1pPr algn="l">
              <a:defRPr sz="44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xmlns="" id="{2FCAA6FA-7028-CC45-80C6-65F91D02546B}"/>
              </a:ext>
            </a:extLst>
          </p:cNvPr>
          <p:cNvSpPr>
            <a:spLocks noGrp="1"/>
          </p:cNvSpPr>
          <p:nvPr>
            <p:ph type="subTitle" idx="1"/>
          </p:nvPr>
        </p:nvSpPr>
        <p:spPr>
          <a:xfrm>
            <a:off x="355600" y="3110972"/>
            <a:ext cx="8094133" cy="89376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xmlns="" id="{400BCED9-853A-C742-A27A-08F93FD6ACA7}"/>
              </a:ext>
            </a:extLst>
          </p:cNvPr>
          <p:cNvSpPr>
            <a:spLocks noGrp="1"/>
          </p:cNvSpPr>
          <p:nvPr>
            <p:ph type="dt" sz="half" idx="10"/>
          </p:nvPr>
        </p:nvSpPr>
        <p:spPr/>
        <p:txBody>
          <a:bodyPr/>
          <a:lstStyle/>
          <a:p>
            <a:fld id="{E231B180-93A3-D748-AE00-8AB8F9777670}" type="datetimeFigureOut">
              <a:rPr lang="en-US" smtClean="0"/>
              <a:pPr/>
              <a:t>6/2/2020</a:t>
            </a:fld>
            <a:endParaRPr lang="en-US"/>
          </a:p>
        </p:txBody>
      </p:sp>
      <p:sp>
        <p:nvSpPr>
          <p:cNvPr id="5" name="Footer Placeholder 4">
            <a:extLst>
              <a:ext uri="{FF2B5EF4-FFF2-40B4-BE49-F238E27FC236}">
                <a16:creationId xmlns:a16="http://schemas.microsoft.com/office/drawing/2014/main" xmlns="" id="{2C013551-611D-7C48-B48D-1A5A64E63E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2BE6F24-5167-E743-842E-CADF23AF4DEC}"/>
              </a:ext>
            </a:extLst>
          </p:cNvPr>
          <p:cNvSpPr>
            <a:spLocks noGrp="1"/>
          </p:cNvSpPr>
          <p:nvPr>
            <p:ph type="sldNum" sz="quarter" idx="12"/>
          </p:nvPr>
        </p:nvSpPr>
        <p:spPr/>
        <p:txBody>
          <a:bodyPr/>
          <a:lstStyle/>
          <a:p>
            <a:fld id="{2DFE5BC5-74BB-3C49-8FEF-2B6640466721}" type="slidenum">
              <a:rPr lang="en-US" smtClean="0"/>
              <a:pPr/>
              <a:t>‹#›</a:t>
            </a:fld>
            <a:endParaRPr lang="en-US"/>
          </a:p>
        </p:txBody>
      </p:sp>
    </p:spTree>
    <p:extLst>
      <p:ext uri="{BB962C8B-B14F-4D97-AF65-F5344CB8AC3E}">
        <p14:creationId xmlns:p14="http://schemas.microsoft.com/office/powerpoint/2010/main" xmlns="" val="4267293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374DB1-E7B5-C443-BF45-88861AB9F36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1BA5C6BC-10C6-D347-B340-6740920AA28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67ED3D7F-39F3-6D43-9891-85A7FC536FF9}"/>
              </a:ext>
            </a:extLst>
          </p:cNvPr>
          <p:cNvSpPr>
            <a:spLocks noGrp="1"/>
          </p:cNvSpPr>
          <p:nvPr>
            <p:ph type="dt" sz="half" idx="10"/>
          </p:nvPr>
        </p:nvSpPr>
        <p:spPr/>
        <p:txBody>
          <a:bodyPr/>
          <a:lstStyle/>
          <a:p>
            <a:fld id="{E231B180-93A3-D748-AE00-8AB8F9777670}" type="datetimeFigureOut">
              <a:rPr lang="en-US" smtClean="0"/>
              <a:pPr/>
              <a:t>6/2/2020</a:t>
            </a:fld>
            <a:endParaRPr lang="en-US"/>
          </a:p>
        </p:txBody>
      </p:sp>
      <p:sp>
        <p:nvSpPr>
          <p:cNvPr id="5" name="Footer Placeholder 4">
            <a:extLst>
              <a:ext uri="{FF2B5EF4-FFF2-40B4-BE49-F238E27FC236}">
                <a16:creationId xmlns:a16="http://schemas.microsoft.com/office/drawing/2014/main" xmlns="" id="{3A818D52-3613-F64F-911F-131C998908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2825A86-F391-C942-8613-D5FFC8754291}"/>
              </a:ext>
            </a:extLst>
          </p:cNvPr>
          <p:cNvSpPr>
            <a:spLocks noGrp="1"/>
          </p:cNvSpPr>
          <p:nvPr>
            <p:ph type="sldNum" sz="quarter" idx="12"/>
          </p:nvPr>
        </p:nvSpPr>
        <p:spPr/>
        <p:txBody>
          <a:bodyPr/>
          <a:lstStyle/>
          <a:p>
            <a:fld id="{2DFE5BC5-74BB-3C49-8FEF-2B6640466721}" type="slidenum">
              <a:rPr lang="en-US" smtClean="0"/>
              <a:pPr/>
              <a:t>‹#›</a:t>
            </a:fld>
            <a:endParaRPr lang="en-US"/>
          </a:p>
        </p:txBody>
      </p:sp>
    </p:spTree>
    <p:extLst>
      <p:ext uri="{BB962C8B-B14F-4D97-AF65-F5344CB8AC3E}">
        <p14:creationId xmlns:p14="http://schemas.microsoft.com/office/powerpoint/2010/main" xmlns="" val="946654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33599FD-979B-B14D-847C-86D1B0D4E06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A6632529-A3F2-3B4F-8E60-3195ECB6604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7FB4F0E6-DD57-A048-A0B6-CECD4D95BC91}"/>
              </a:ext>
            </a:extLst>
          </p:cNvPr>
          <p:cNvSpPr>
            <a:spLocks noGrp="1"/>
          </p:cNvSpPr>
          <p:nvPr>
            <p:ph type="dt" sz="half" idx="10"/>
          </p:nvPr>
        </p:nvSpPr>
        <p:spPr/>
        <p:txBody>
          <a:bodyPr/>
          <a:lstStyle/>
          <a:p>
            <a:fld id="{E231B180-93A3-D748-AE00-8AB8F9777670}" type="datetimeFigureOut">
              <a:rPr lang="en-US" smtClean="0"/>
              <a:pPr/>
              <a:t>6/2/2020</a:t>
            </a:fld>
            <a:endParaRPr lang="en-US"/>
          </a:p>
        </p:txBody>
      </p:sp>
      <p:sp>
        <p:nvSpPr>
          <p:cNvPr id="5" name="Footer Placeholder 4">
            <a:extLst>
              <a:ext uri="{FF2B5EF4-FFF2-40B4-BE49-F238E27FC236}">
                <a16:creationId xmlns:a16="http://schemas.microsoft.com/office/drawing/2014/main" xmlns="" id="{21A0D873-2940-764A-BFF1-0B2A6DCA24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4568FF5-E9C6-0249-8BC6-E6174AF23CF7}"/>
              </a:ext>
            </a:extLst>
          </p:cNvPr>
          <p:cNvSpPr>
            <a:spLocks noGrp="1"/>
          </p:cNvSpPr>
          <p:nvPr>
            <p:ph type="sldNum" sz="quarter" idx="12"/>
          </p:nvPr>
        </p:nvSpPr>
        <p:spPr/>
        <p:txBody>
          <a:bodyPr/>
          <a:lstStyle/>
          <a:p>
            <a:fld id="{2DFE5BC5-74BB-3C49-8FEF-2B6640466721}" type="slidenum">
              <a:rPr lang="en-US" smtClean="0"/>
              <a:pPr/>
              <a:t>‹#›</a:t>
            </a:fld>
            <a:endParaRPr lang="en-US"/>
          </a:p>
        </p:txBody>
      </p:sp>
    </p:spTree>
    <p:extLst>
      <p:ext uri="{BB962C8B-B14F-4D97-AF65-F5344CB8AC3E}">
        <p14:creationId xmlns:p14="http://schemas.microsoft.com/office/powerpoint/2010/main" xmlns="" val="4208839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xmlns="" id="{080CC1BC-BD8B-3647-9BA3-22407A2BEE8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27C54CD8-1413-0247-931F-378C8764942F}"/>
              </a:ext>
            </a:extLst>
          </p:cNvPr>
          <p:cNvSpPr>
            <a:spLocks noGrp="1"/>
          </p:cNvSpPr>
          <p:nvPr>
            <p:ph type="title"/>
          </p:nvPr>
        </p:nvSpPr>
        <p:spPr>
          <a:xfrm>
            <a:off x="345440" y="538480"/>
            <a:ext cx="11008360" cy="1152208"/>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8DB174BD-83B6-6347-9394-725E38C396CB}"/>
              </a:ext>
            </a:extLst>
          </p:cNvPr>
          <p:cNvSpPr>
            <a:spLocks noGrp="1"/>
          </p:cNvSpPr>
          <p:nvPr>
            <p:ph idx="1"/>
          </p:nvPr>
        </p:nvSpPr>
        <p:spPr>
          <a:xfrm>
            <a:off x="345440" y="1825625"/>
            <a:ext cx="1100836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xmlns="" val="594534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CDF839-C8EC-914B-B62A-2E3E049ECA0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xmlns="" id="{E95E76B7-5EEC-5045-9C15-43A6B7610D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05B99ED8-0A40-764D-A5E1-D83ADF09C1DF}"/>
              </a:ext>
            </a:extLst>
          </p:cNvPr>
          <p:cNvSpPr>
            <a:spLocks noGrp="1"/>
          </p:cNvSpPr>
          <p:nvPr>
            <p:ph type="dt" sz="half" idx="10"/>
          </p:nvPr>
        </p:nvSpPr>
        <p:spPr/>
        <p:txBody>
          <a:bodyPr/>
          <a:lstStyle/>
          <a:p>
            <a:fld id="{E231B180-93A3-D748-AE00-8AB8F9777670}" type="datetimeFigureOut">
              <a:rPr lang="en-US" smtClean="0"/>
              <a:pPr/>
              <a:t>6/2/2020</a:t>
            </a:fld>
            <a:endParaRPr lang="en-US"/>
          </a:p>
        </p:txBody>
      </p:sp>
      <p:sp>
        <p:nvSpPr>
          <p:cNvPr id="5" name="Footer Placeholder 4">
            <a:extLst>
              <a:ext uri="{FF2B5EF4-FFF2-40B4-BE49-F238E27FC236}">
                <a16:creationId xmlns:a16="http://schemas.microsoft.com/office/drawing/2014/main" xmlns="" id="{4783EE98-CAE9-3C4A-BF1B-6E9190D87E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96ECE5C-5DA2-BD4A-AE9F-B5DF9839D4FF}"/>
              </a:ext>
            </a:extLst>
          </p:cNvPr>
          <p:cNvSpPr>
            <a:spLocks noGrp="1"/>
          </p:cNvSpPr>
          <p:nvPr>
            <p:ph type="sldNum" sz="quarter" idx="12"/>
          </p:nvPr>
        </p:nvSpPr>
        <p:spPr/>
        <p:txBody>
          <a:bodyPr/>
          <a:lstStyle/>
          <a:p>
            <a:fld id="{2DFE5BC5-74BB-3C49-8FEF-2B6640466721}" type="slidenum">
              <a:rPr lang="en-US" smtClean="0"/>
              <a:pPr/>
              <a:t>‹#›</a:t>
            </a:fld>
            <a:endParaRPr lang="en-US"/>
          </a:p>
        </p:txBody>
      </p:sp>
    </p:spTree>
    <p:extLst>
      <p:ext uri="{BB962C8B-B14F-4D97-AF65-F5344CB8AC3E}">
        <p14:creationId xmlns:p14="http://schemas.microsoft.com/office/powerpoint/2010/main" xmlns="" val="673313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F1ECE6-67B0-FB4D-A430-384462CA063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3ACD9B03-BA10-3D45-BCAF-FDE7AE5C695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xmlns="" id="{A72070D0-52E3-2F49-BF0F-CDB8B4B5254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xmlns="" id="{5C01906B-B94F-1D4E-AAB9-5D3C0950B8E9}"/>
              </a:ext>
            </a:extLst>
          </p:cNvPr>
          <p:cNvSpPr>
            <a:spLocks noGrp="1"/>
          </p:cNvSpPr>
          <p:nvPr>
            <p:ph type="dt" sz="half" idx="10"/>
          </p:nvPr>
        </p:nvSpPr>
        <p:spPr/>
        <p:txBody>
          <a:bodyPr/>
          <a:lstStyle/>
          <a:p>
            <a:fld id="{E231B180-93A3-D748-AE00-8AB8F9777670}" type="datetimeFigureOut">
              <a:rPr lang="en-US" smtClean="0"/>
              <a:pPr/>
              <a:t>6/2/2020</a:t>
            </a:fld>
            <a:endParaRPr lang="en-US"/>
          </a:p>
        </p:txBody>
      </p:sp>
      <p:sp>
        <p:nvSpPr>
          <p:cNvPr id="6" name="Footer Placeholder 5">
            <a:extLst>
              <a:ext uri="{FF2B5EF4-FFF2-40B4-BE49-F238E27FC236}">
                <a16:creationId xmlns:a16="http://schemas.microsoft.com/office/drawing/2014/main" xmlns="" id="{F690F73C-197A-084F-B6C5-3CFFAA5ACB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BE3D726-151B-B44D-97D8-1C0D26F1F5EF}"/>
              </a:ext>
            </a:extLst>
          </p:cNvPr>
          <p:cNvSpPr>
            <a:spLocks noGrp="1"/>
          </p:cNvSpPr>
          <p:nvPr>
            <p:ph type="sldNum" sz="quarter" idx="12"/>
          </p:nvPr>
        </p:nvSpPr>
        <p:spPr/>
        <p:txBody>
          <a:bodyPr/>
          <a:lstStyle/>
          <a:p>
            <a:fld id="{2DFE5BC5-74BB-3C49-8FEF-2B6640466721}" type="slidenum">
              <a:rPr lang="en-US" smtClean="0"/>
              <a:pPr/>
              <a:t>‹#›</a:t>
            </a:fld>
            <a:endParaRPr lang="en-US"/>
          </a:p>
        </p:txBody>
      </p:sp>
    </p:spTree>
    <p:extLst>
      <p:ext uri="{BB962C8B-B14F-4D97-AF65-F5344CB8AC3E}">
        <p14:creationId xmlns:p14="http://schemas.microsoft.com/office/powerpoint/2010/main" xmlns="" val="3798846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BA8BC6-24A7-AA46-B427-828AF0CDB20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4AF80FFD-B5DB-4C4D-95C4-08D74A818C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DC4BDC4E-9EA9-BA4F-BC18-B988F294CEA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xmlns="" id="{15B381C4-B0C4-ED49-8953-7E464E574F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BD16B647-E173-844C-A045-1A065B4E0A6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xmlns="" id="{ABC2CC31-F2A9-BE47-BA6A-FCC70C2B9587}"/>
              </a:ext>
            </a:extLst>
          </p:cNvPr>
          <p:cNvSpPr>
            <a:spLocks noGrp="1"/>
          </p:cNvSpPr>
          <p:nvPr>
            <p:ph type="dt" sz="half" idx="10"/>
          </p:nvPr>
        </p:nvSpPr>
        <p:spPr/>
        <p:txBody>
          <a:bodyPr/>
          <a:lstStyle/>
          <a:p>
            <a:fld id="{E231B180-93A3-D748-AE00-8AB8F9777670}" type="datetimeFigureOut">
              <a:rPr lang="en-US" smtClean="0"/>
              <a:pPr/>
              <a:t>6/2/2020</a:t>
            </a:fld>
            <a:endParaRPr lang="en-US"/>
          </a:p>
        </p:txBody>
      </p:sp>
      <p:sp>
        <p:nvSpPr>
          <p:cNvPr id="8" name="Footer Placeholder 7">
            <a:extLst>
              <a:ext uri="{FF2B5EF4-FFF2-40B4-BE49-F238E27FC236}">
                <a16:creationId xmlns:a16="http://schemas.microsoft.com/office/drawing/2014/main" xmlns="" id="{8646CB00-CBA1-7042-A875-9817504070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020870DD-D5BF-D442-A4E7-5413D8BFCEC1}"/>
              </a:ext>
            </a:extLst>
          </p:cNvPr>
          <p:cNvSpPr>
            <a:spLocks noGrp="1"/>
          </p:cNvSpPr>
          <p:nvPr>
            <p:ph type="sldNum" sz="quarter" idx="12"/>
          </p:nvPr>
        </p:nvSpPr>
        <p:spPr/>
        <p:txBody>
          <a:bodyPr/>
          <a:lstStyle/>
          <a:p>
            <a:fld id="{2DFE5BC5-74BB-3C49-8FEF-2B6640466721}" type="slidenum">
              <a:rPr lang="en-US" smtClean="0"/>
              <a:pPr/>
              <a:t>‹#›</a:t>
            </a:fld>
            <a:endParaRPr lang="en-US"/>
          </a:p>
        </p:txBody>
      </p:sp>
    </p:spTree>
    <p:extLst>
      <p:ext uri="{BB962C8B-B14F-4D97-AF65-F5344CB8AC3E}">
        <p14:creationId xmlns:p14="http://schemas.microsoft.com/office/powerpoint/2010/main" xmlns="" val="372277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88BA28-C359-8B42-AAC2-49995F82C2B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xmlns="" id="{1F1E7920-3E4D-2449-9574-A35374013755}"/>
              </a:ext>
            </a:extLst>
          </p:cNvPr>
          <p:cNvSpPr>
            <a:spLocks noGrp="1"/>
          </p:cNvSpPr>
          <p:nvPr>
            <p:ph type="dt" sz="half" idx="10"/>
          </p:nvPr>
        </p:nvSpPr>
        <p:spPr/>
        <p:txBody>
          <a:bodyPr/>
          <a:lstStyle/>
          <a:p>
            <a:fld id="{E231B180-93A3-D748-AE00-8AB8F9777670}" type="datetimeFigureOut">
              <a:rPr lang="en-US" smtClean="0"/>
              <a:pPr/>
              <a:t>6/2/2020</a:t>
            </a:fld>
            <a:endParaRPr lang="en-US"/>
          </a:p>
        </p:txBody>
      </p:sp>
      <p:sp>
        <p:nvSpPr>
          <p:cNvPr id="4" name="Footer Placeholder 3">
            <a:extLst>
              <a:ext uri="{FF2B5EF4-FFF2-40B4-BE49-F238E27FC236}">
                <a16:creationId xmlns:a16="http://schemas.microsoft.com/office/drawing/2014/main" xmlns="" id="{20F847EC-2F66-E845-8612-44B7986757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D74A7A8A-E466-8E4C-8B1A-49EFF0AEED80}"/>
              </a:ext>
            </a:extLst>
          </p:cNvPr>
          <p:cNvSpPr>
            <a:spLocks noGrp="1"/>
          </p:cNvSpPr>
          <p:nvPr>
            <p:ph type="sldNum" sz="quarter" idx="12"/>
          </p:nvPr>
        </p:nvSpPr>
        <p:spPr/>
        <p:txBody>
          <a:bodyPr/>
          <a:lstStyle/>
          <a:p>
            <a:fld id="{2DFE5BC5-74BB-3C49-8FEF-2B6640466721}" type="slidenum">
              <a:rPr lang="en-US" smtClean="0"/>
              <a:pPr/>
              <a:t>‹#›</a:t>
            </a:fld>
            <a:endParaRPr lang="en-US"/>
          </a:p>
        </p:txBody>
      </p:sp>
    </p:spTree>
    <p:extLst>
      <p:ext uri="{BB962C8B-B14F-4D97-AF65-F5344CB8AC3E}">
        <p14:creationId xmlns:p14="http://schemas.microsoft.com/office/powerpoint/2010/main" xmlns="" val="3791177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10EDD09-6822-4249-B87B-554D167E0ABF}"/>
              </a:ext>
            </a:extLst>
          </p:cNvPr>
          <p:cNvSpPr>
            <a:spLocks noGrp="1"/>
          </p:cNvSpPr>
          <p:nvPr>
            <p:ph type="dt" sz="half" idx="10"/>
          </p:nvPr>
        </p:nvSpPr>
        <p:spPr/>
        <p:txBody>
          <a:bodyPr/>
          <a:lstStyle/>
          <a:p>
            <a:fld id="{E231B180-93A3-D748-AE00-8AB8F9777670}" type="datetimeFigureOut">
              <a:rPr lang="en-US" smtClean="0"/>
              <a:pPr/>
              <a:t>6/2/2020</a:t>
            </a:fld>
            <a:endParaRPr lang="en-US"/>
          </a:p>
        </p:txBody>
      </p:sp>
      <p:sp>
        <p:nvSpPr>
          <p:cNvPr id="3" name="Footer Placeholder 2">
            <a:extLst>
              <a:ext uri="{FF2B5EF4-FFF2-40B4-BE49-F238E27FC236}">
                <a16:creationId xmlns:a16="http://schemas.microsoft.com/office/drawing/2014/main" xmlns="" id="{08541F4C-6EB9-A849-99B9-3299E29AB3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F2C5E3DE-6204-E143-923B-B6C2BA02E586}"/>
              </a:ext>
            </a:extLst>
          </p:cNvPr>
          <p:cNvSpPr>
            <a:spLocks noGrp="1"/>
          </p:cNvSpPr>
          <p:nvPr>
            <p:ph type="sldNum" sz="quarter" idx="12"/>
          </p:nvPr>
        </p:nvSpPr>
        <p:spPr/>
        <p:txBody>
          <a:bodyPr/>
          <a:lstStyle/>
          <a:p>
            <a:fld id="{2DFE5BC5-74BB-3C49-8FEF-2B6640466721}" type="slidenum">
              <a:rPr lang="en-US" smtClean="0"/>
              <a:pPr/>
              <a:t>‹#›</a:t>
            </a:fld>
            <a:endParaRPr lang="en-US"/>
          </a:p>
        </p:txBody>
      </p:sp>
    </p:spTree>
    <p:extLst>
      <p:ext uri="{BB962C8B-B14F-4D97-AF65-F5344CB8AC3E}">
        <p14:creationId xmlns:p14="http://schemas.microsoft.com/office/powerpoint/2010/main" xmlns="" val="3878932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CF225A-9D5F-8344-A34D-1A396B5C77D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E1F8412A-E03B-1043-A8D4-7EEB75B753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xmlns="" id="{DE38D5E5-A846-4842-BA33-595E99D206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74152B18-EDF5-B84E-AA64-AD36CC79779E}"/>
              </a:ext>
            </a:extLst>
          </p:cNvPr>
          <p:cNvSpPr>
            <a:spLocks noGrp="1"/>
          </p:cNvSpPr>
          <p:nvPr>
            <p:ph type="dt" sz="half" idx="10"/>
          </p:nvPr>
        </p:nvSpPr>
        <p:spPr/>
        <p:txBody>
          <a:bodyPr/>
          <a:lstStyle/>
          <a:p>
            <a:fld id="{E231B180-93A3-D748-AE00-8AB8F9777670}" type="datetimeFigureOut">
              <a:rPr lang="en-US" smtClean="0"/>
              <a:pPr/>
              <a:t>6/2/2020</a:t>
            </a:fld>
            <a:endParaRPr lang="en-US"/>
          </a:p>
        </p:txBody>
      </p:sp>
      <p:sp>
        <p:nvSpPr>
          <p:cNvPr id="6" name="Footer Placeholder 5">
            <a:extLst>
              <a:ext uri="{FF2B5EF4-FFF2-40B4-BE49-F238E27FC236}">
                <a16:creationId xmlns:a16="http://schemas.microsoft.com/office/drawing/2014/main" xmlns="" id="{A57823C8-4F42-F548-91ED-528F3BEE68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E885060-FC07-804E-879C-55E36222E407}"/>
              </a:ext>
            </a:extLst>
          </p:cNvPr>
          <p:cNvSpPr>
            <a:spLocks noGrp="1"/>
          </p:cNvSpPr>
          <p:nvPr>
            <p:ph type="sldNum" sz="quarter" idx="12"/>
          </p:nvPr>
        </p:nvSpPr>
        <p:spPr/>
        <p:txBody>
          <a:bodyPr/>
          <a:lstStyle/>
          <a:p>
            <a:fld id="{2DFE5BC5-74BB-3C49-8FEF-2B6640466721}" type="slidenum">
              <a:rPr lang="en-US" smtClean="0"/>
              <a:pPr/>
              <a:t>‹#›</a:t>
            </a:fld>
            <a:endParaRPr lang="en-US"/>
          </a:p>
        </p:txBody>
      </p:sp>
    </p:spTree>
    <p:extLst>
      <p:ext uri="{BB962C8B-B14F-4D97-AF65-F5344CB8AC3E}">
        <p14:creationId xmlns:p14="http://schemas.microsoft.com/office/powerpoint/2010/main" xmlns="" val="1373963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AEED49-87F7-A84F-BF58-C9F7C7D43E8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xmlns="" id="{3FB0EEF4-C95B-3A4D-ABFD-43C9623757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A8DEBEDE-4419-6D48-A7BB-FB2D829F95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95EB6DB0-3428-354D-A1A5-B4ECCE6EDBD3}"/>
              </a:ext>
            </a:extLst>
          </p:cNvPr>
          <p:cNvSpPr>
            <a:spLocks noGrp="1"/>
          </p:cNvSpPr>
          <p:nvPr>
            <p:ph type="dt" sz="half" idx="10"/>
          </p:nvPr>
        </p:nvSpPr>
        <p:spPr/>
        <p:txBody>
          <a:bodyPr/>
          <a:lstStyle/>
          <a:p>
            <a:fld id="{E231B180-93A3-D748-AE00-8AB8F9777670}" type="datetimeFigureOut">
              <a:rPr lang="en-US" smtClean="0"/>
              <a:pPr/>
              <a:t>6/2/2020</a:t>
            </a:fld>
            <a:endParaRPr lang="en-US"/>
          </a:p>
        </p:txBody>
      </p:sp>
      <p:sp>
        <p:nvSpPr>
          <p:cNvPr id="6" name="Footer Placeholder 5">
            <a:extLst>
              <a:ext uri="{FF2B5EF4-FFF2-40B4-BE49-F238E27FC236}">
                <a16:creationId xmlns:a16="http://schemas.microsoft.com/office/drawing/2014/main" xmlns="" id="{65802FE7-6BF7-3B4D-964C-B98809A26D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99E2D43-CDB4-D142-9423-0C83890068CB}"/>
              </a:ext>
            </a:extLst>
          </p:cNvPr>
          <p:cNvSpPr>
            <a:spLocks noGrp="1"/>
          </p:cNvSpPr>
          <p:nvPr>
            <p:ph type="sldNum" sz="quarter" idx="12"/>
          </p:nvPr>
        </p:nvSpPr>
        <p:spPr/>
        <p:txBody>
          <a:bodyPr/>
          <a:lstStyle/>
          <a:p>
            <a:fld id="{2DFE5BC5-74BB-3C49-8FEF-2B6640466721}" type="slidenum">
              <a:rPr lang="en-US" smtClean="0"/>
              <a:pPr/>
              <a:t>‹#›</a:t>
            </a:fld>
            <a:endParaRPr lang="en-US"/>
          </a:p>
        </p:txBody>
      </p:sp>
    </p:spTree>
    <p:extLst>
      <p:ext uri="{BB962C8B-B14F-4D97-AF65-F5344CB8AC3E}">
        <p14:creationId xmlns:p14="http://schemas.microsoft.com/office/powerpoint/2010/main" xmlns="" val="2844909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038598D-356D-5540-BABD-0CE7B491BF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FEE94B26-587F-6647-B47D-8A8A14EE70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D14B687F-4EEE-AB4A-80A5-90DFCB3EEE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31B180-93A3-D748-AE00-8AB8F9777670}" type="datetimeFigureOut">
              <a:rPr lang="en-US" smtClean="0"/>
              <a:pPr/>
              <a:t>6/2/2020</a:t>
            </a:fld>
            <a:endParaRPr lang="en-US"/>
          </a:p>
        </p:txBody>
      </p:sp>
      <p:sp>
        <p:nvSpPr>
          <p:cNvPr id="5" name="Footer Placeholder 4">
            <a:extLst>
              <a:ext uri="{FF2B5EF4-FFF2-40B4-BE49-F238E27FC236}">
                <a16:creationId xmlns:a16="http://schemas.microsoft.com/office/drawing/2014/main" xmlns="" id="{51EA6DB9-69ED-9343-A8E7-0647D7E74A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3B956609-AB25-EF49-8238-0E0A416BD4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FE5BC5-74BB-3C49-8FEF-2B6640466721}" type="slidenum">
              <a:rPr lang="en-US" smtClean="0"/>
              <a:pPr/>
              <a:t>‹#›</a:t>
            </a:fld>
            <a:endParaRPr lang="en-US"/>
          </a:p>
        </p:txBody>
      </p:sp>
    </p:spTree>
    <p:extLst>
      <p:ext uri="{BB962C8B-B14F-4D97-AF65-F5344CB8AC3E}">
        <p14:creationId xmlns:p14="http://schemas.microsoft.com/office/powerpoint/2010/main" xmlns="" val="57283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worksafe.qld.gov.au/__data/assets/pdf_file/0015/83130/silica-lung-factsheet.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CD3E68-BACB-8943-A826-C404A0116E46}"/>
              </a:ext>
            </a:extLst>
          </p:cNvPr>
          <p:cNvSpPr>
            <a:spLocks noGrp="1"/>
          </p:cNvSpPr>
          <p:nvPr>
            <p:ph type="ctrTitle"/>
          </p:nvPr>
        </p:nvSpPr>
        <p:spPr/>
        <p:txBody>
          <a:bodyPr>
            <a:normAutofit/>
          </a:bodyPr>
          <a:lstStyle/>
          <a:p>
            <a:r>
              <a:rPr lang="en-US" dirty="0"/>
              <a:t>Reduction in workplace exposure standard for silica dust</a:t>
            </a:r>
          </a:p>
        </p:txBody>
      </p:sp>
      <p:sp>
        <p:nvSpPr>
          <p:cNvPr id="3" name="Subtitle 2">
            <a:extLst>
              <a:ext uri="{FF2B5EF4-FFF2-40B4-BE49-F238E27FC236}">
                <a16:creationId xmlns:a16="http://schemas.microsoft.com/office/drawing/2014/main" xmlns="" id="{246157C8-5DA3-A64D-B8EA-4750D58A5666}"/>
              </a:ext>
            </a:extLst>
          </p:cNvPr>
          <p:cNvSpPr>
            <a:spLocks noGrp="1"/>
          </p:cNvSpPr>
          <p:nvPr>
            <p:ph type="subTitle" idx="1"/>
          </p:nvPr>
        </p:nvSpPr>
        <p:spPr>
          <a:xfrm>
            <a:off x="355600" y="3161547"/>
            <a:ext cx="7194062" cy="534905"/>
          </a:xfrm>
        </p:spPr>
        <p:txBody>
          <a:bodyPr>
            <a:normAutofit/>
          </a:bodyPr>
          <a:lstStyle/>
          <a:p>
            <a:r>
              <a:rPr lang="en-US" dirty="0"/>
              <a:t>For stone benchtop fabrication businesses and workers</a:t>
            </a:r>
          </a:p>
        </p:txBody>
      </p:sp>
    </p:spTree>
    <p:extLst>
      <p:ext uri="{BB962C8B-B14F-4D97-AF65-F5344CB8AC3E}">
        <p14:creationId xmlns:p14="http://schemas.microsoft.com/office/powerpoint/2010/main" xmlns="" val="3759339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5CB950-4C00-7B43-B719-921AB1443A15}"/>
              </a:ext>
            </a:extLst>
          </p:cNvPr>
          <p:cNvSpPr>
            <a:spLocks noGrp="1"/>
          </p:cNvSpPr>
          <p:nvPr>
            <p:ph type="title"/>
          </p:nvPr>
        </p:nvSpPr>
        <p:spPr>
          <a:xfrm>
            <a:off x="345440" y="815408"/>
            <a:ext cx="11008360" cy="1152208"/>
          </a:xfrm>
        </p:spPr>
        <p:txBody>
          <a:bodyPr>
            <a:noAutofit/>
          </a:bodyPr>
          <a:lstStyle/>
          <a:p>
            <a:r>
              <a:rPr lang="en-US" sz="4000" dirty="0">
                <a:solidFill>
                  <a:srgbClr val="56727E"/>
                </a:solidFill>
              </a:rPr>
              <a:t>Reduction in workplace exposure standard for respirable crystalline silica</a:t>
            </a:r>
          </a:p>
        </p:txBody>
      </p:sp>
      <p:sp>
        <p:nvSpPr>
          <p:cNvPr id="3" name="Content Placeholder 2">
            <a:extLst>
              <a:ext uri="{FF2B5EF4-FFF2-40B4-BE49-F238E27FC236}">
                <a16:creationId xmlns:a16="http://schemas.microsoft.com/office/drawing/2014/main" xmlns="" id="{0050081E-35FF-114B-839C-E8E76947C13D}"/>
              </a:ext>
            </a:extLst>
          </p:cNvPr>
          <p:cNvSpPr>
            <a:spLocks noGrp="1"/>
          </p:cNvSpPr>
          <p:nvPr>
            <p:ph idx="1"/>
          </p:nvPr>
        </p:nvSpPr>
        <p:spPr>
          <a:xfrm>
            <a:off x="555112" y="2313096"/>
            <a:ext cx="5557417" cy="4351338"/>
          </a:xfrm>
        </p:spPr>
        <p:txBody>
          <a:bodyPr/>
          <a:lstStyle/>
          <a:p>
            <a:r>
              <a:rPr lang="en-AU" dirty="0"/>
              <a:t>The national workplace exposure standard for respirable crystalline silica (RCS) has been halved from 0.1 mg/m</a:t>
            </a:r>
            <a:r>
              <a:rPr lang="en-AU" baseline="30000" dirty="0"/>
              <a:t>3</a:t>
            </a:r>
            <a:r>
              <a:rPr lang="en-AU" dirty="0"/>
              <a:t> to 0.05 mg/m</a:t>
            </a:r>
            <a:r>
              <a:rPr lang="en-AU" baseline="30000" dirty="0"/>
              <a:t>3</a:t>
            </a:r>
            <a:r>
              <a:rPr lang="en-AU" dirty="0"/>
              <a:t>. </a:t>
            </a:r>
          </a:p>
          <a:p>
            <a:r>
              <a:rPr lang="en-AU" dirty="0"/>
              <a:t>The new workplace exposure standard takes effect in Queensland from 1</a:t>
            </a:r>
            <a:r>
              <a:rPr lang="en-AU" baseline="30000" dirty="0"/>
              <a:t> </a:t>
            </a:r>
            <a:r>
              <a:rPr lang="en-AU" dirty="0"/>
              <a:t>July 2020.</a:t>
            </a:r>
          </a:p>
          <a:p>
            <a:pPr marL="0" indent="0">
              <a:buNone/>
            </a:pPr>
            <a:endParaRPr lang="en-US" dirty="0"/>
          </a:p>
        </p:txBody>
      </p:sp>
      <p:pic>
        <p:nvPicPr>
          <p:cNvPr id="8" name="Picture 7" descr="The workplace exposure standard will be exceeded if dust breathed in over an eight hour shift contains more silica dust than the amount shown next to this five cent piece. &#10;&#10;Description automatically generated">
            <a:extLst>
              <a:ext uri="{FF2B5EF4-FFF2-40B4-BE49-F238E27FC236}">
                <a16:creationId xmlns:a16="http://schemas.microsoft.com/office/drawing/2014/main" xmlns="" id="{7D1B7409-2CF0-4321-8E6E-7462036A57D7}"/>
              </a:ext>
            </a:extLst>
          </p:cNvPr>
          <p:cNvPicPr>
            <a:picLocks noChangeAspect="1"/>
          </p:cNvPicPr>
          <p:nvPr/>
        </p:nvPicPr>
        <p:blipFill>
          <a:blip r:embed="rId3"/>
          <a:stretch>
            <a:fillRect/>
          </a:stretch>
        </p:blipFill>
        <p:spPr>
          <a:xfrm>
            <a:off x="6525747" y="2092583"/>
            <a:ext cx="4893677" cy="2446839"/>
          </a:xfrm>
          <a:prstGeom prst="rect">
            <a:avLst/>
          </a:prstGeom>
        </p:spPr>
      </p:pic>
      <p:sp>
        <p:nvSpPr>
          <p:cNvPr id="9" name="TextBox 8">
            <a:extLst>
              <a:ext uri="{FF2B5EF4-FFF2-40B4-BE49-F238E27FC236}">
                <a16:creationId xmlns:a16="http://schemas.microsoft.com/office/drawing/2014/main" xmlns="" id="{BF5F0B04-BB77-4CB2-B2D2-FF988420DB8C}"/>
              </a:ext>
            </a:extLst>
          </p:cNvPr>
          <p:cNvSpPr txBox="1"/>
          <p:nvPr/>
        </p:nvSpPr>
        <p:spPr>
          <a:xfrm>
            <a:off x="6139535" y="4474160"/>
            <a:ext cx="5736298" cy="923330"/>
          </a:xfrm>
          <a:prstGeom prst="rect">
            <a:avLst/>
          </a:prstGeom>
          <a:noFill/>
        </p:spPr>
        <p:txBody>
          <a:bodyPr wrap="square" rtlCol="0">
            <a:spAutoFit/>
          </a:bodyPr>
          <a:lstStyle/>
          <a:p>
            <a:r>
              <a:rPr lang="en-AU" dirty="0"/>
              <a:t>The workplace exposure standard will be exceeded if dust breathed in over an eight hour shift contains more silica dust than the amount shown next to the five cent piece.</a:t>
            </a:r>
          </a:p>
        </p:txBody>
      </p:sp>
    </p:spTree>
    <p:extLst>
      <p:ext uri="{BB962C8B-B14F-4D97-AF65-F5344CB8AC3E}">
        <p14:creationId xmlns:p14="http://schemas.microsoft.com/office/powerpoint/2010/main" xmlns="" val="1336627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5CB950-4C00-7B43-B719-921AB1443A15}"/>
              </a:ext>
            </a:extLst>
          </p:cNvPr>
          <p:cNvSpPr>
            <a:spLocks noGrp="1"/>
          </p:cNvSpPr>
          <p:nvPr>
            <p:ph type="title"/>
          </p:nvPr>
        </p:nvSpPr>
        <p:spPr>
          <a:xfrm>
            <a:off x="188204" y="616455"/>
            <a:ext cx="11008360" cy="1152208"/>
          </a:xfrm>
        </p:spPr>
        <p:txBody>
          <a:bodyPr>
            <a:noAutofit/>
          </a:bodyPr>
          <a:lstStyle/>
          <a:p>
            <a:r>
              <a:rPr lang="en-US" sz="4000" dirty="0">
                <a:solidFill>
                  <a:srgbClr val="56727E"/>
                </a:solidFill>
              </a:rPr>
              <a:t>Respirable crystalline silica</a:t>
            </a:r>
          </a:p>
        </p:txBody>
      </p:sp>
      <p:sp>
        <p:nvSpPr>
          <p:cNvPr id="3" name="Content Placeholder 2">
            <a:extLst>
              <a:ext uri="{FF2B5EF4-FFF2-40B4-BE49-F238E27FC236}">
                <a16:creationId xmlns:a16="http://schemas.microsoft.com/office/drawing/2014/main" xmlns="" id="{0050081E-35FF-114B-839C-E8E76947C13D}"/>
              </a:ext>
            </a:extLst>
          </p:cNvPr>
          <p:cNvSpPr>
            <a:spLocks noGrp="1"/>
          </p:cNvSpPr>
          <p:nvPr>
            <p:ph idx="1"/>
          </p:nvPr>
        </p:nvSpPr>
        <p:spPr>
          <a:xfrm>
            <a:off x="188204" y="1691808"/>
            <a:ext cx="7457501" cy="4351338"/>
          </a:xfrm>
        </p:spPr>
        <p:txBody>
          <a:bodyPr>
            <a:normAutofit/>
          </a:bodyPr>
          <a:lstStyle/>
          <a:p>
            <a:r>
              <a:rPr lang="en-AU" dirty="0"/>
              <a:t>Respirable sized crystalline silica dust particles are so tiny they can’t been seen under ordinary lighting and can remain airborne for a long time.</a:t>
            </a:r>
          </a:p>
          <a:p>
            <a:pPr marL="0" indent="0">
              <a:buNone/>
            </a:pPr>
            <a:endParaRPr lang="en-AU" dirty="0"/>
          </a:p>
          <a:p>
            <a:r>
              <a:rPr lang="en-AU" dirty="0"/>
              <a:t>These dust particles are produced by high-energy processes such as cutting, grinding, drilling and crushing silica-containing materials.</a:t>
            </a:r>
          </a:p>
          <a:p>
            <a:pPr marL="0" indent="0">
              <a:buNone/>
            </a:pPr>
            <a:endParaRPr lang="en-US" dirty="0"/>
          </a:p>
        </p:txBody>
      </p:sp>
      <p:grpSp>
        <p:nvGrpSpPr>
          <p:cNvPr id="4" name="Group 3">
            <a:extLst>
              <a:ext uri="{FF2B5EF4-FFF2-40B4-BE49-F238E27FC236}">
                <a16:creationId xmlns:a16="http://schemas.microsoft.com/office/drawing/2014/main" xmlns="" id="{AD71DC1C-1C95-49C7-8741-243A586459D9}"/>
              </a:ext>
            </a:extLst>
          </p:cNvPr>
          <p:cNvGrpSpPr/>
          <p:nvPr/>
        </p:nvGrpSpPr>
        <p:grpSpPr>
          <a:xfrm>
            <a:off x="7645705" y="1378089"/>
            <a:ext cx="4370576" cy="5390084"/>
            <a:chOff x="7485894" y="1576392"/>
            <a:chExt cx="4370576" cy="5390084"/>
          </a:xfrm>
        </p:grpSpPr>
        <p:pic>
          <p:nvPicPr>
            <p:cNvPr id="5" name="Picture 4" descr="A close up of a plant&#10;&#10;Description automatically generated">
              <a:extLst>
                <a:ext uri="{FF2B5EF4-FFF2-40B4-BE49-F238E27FC236}">
                  <a16:creationId xmlns:a16="http://schemas.microsoft.com/office/drawing/2014/main" xmlns="" id="{3B0DB5CE-FD06-4F8F-8875-234ACF77890A}"/>
                </a:ext>
              </a:extLst>
            </p:cNvPr>
            <p:cNvPicPr>
              <a:picLocks noChangeAspect="1"/>
            </p:cNvPicPr>
            <p:nvPr/>
          </p:nvPicPr>
          <p:blipFill rotWithShape="1">
            <a:blip r:embed="rId3"/>
            <a:srcRect l="1813" t="3213" r="5165" b="11647"/>
            <a:stretch/>
          </p:blipFill>
          <p:spPr>
            <a:xfrm>
              <a:off x="7490849" y="1576392"/>
              <a:ext cx="4365621" cy="4466754"/>
            </a:xfrm>
            <a:prstGeom prst="rect">
              <a:avLst/>
            </a:prstGeom>
          </p:spPr>
        </p:pic>
        <p:sp>
          <p:nvSpPr>
            <p:cNvPr id="7" name="Rectangle 6">
              <a:extLst>
                <a:ext uri="{FF2B5EF4-FFF2-40B4-BE49-F238E27FC236}">
                  <a16:creationId xmlns:a16="http://schemas.microsoft.com/office/drawing/2014/main" xmlns="" id="{4A581DA1-F086-4BB3-BE90-5121F5A949CE}"/>
                </a:ext>
              </a:extLst>
            </p:cNvPr>
            <p:cNvSpPr/>
            <p:nvPr/>
          </p:nvSpPr>
          <p:spPr>
            <a:xfrm>
              <a:off x="7485894" y="6043146"/>
              <a:ext cx="4370576" cy="923330"/>
            </a:xfrm>
            <a:prstGeom prst="rect">
              <a:avLst/>
            </a:prstGeom>
            <a:solidFill>
              <a:schemeClr val="bg1"/>
            </a:solidFill>
            <a:ln>
              <a:solidFill>
                <a:schemeClr val="tx1"/>
              </a:solidFill>
            </a:ln>
          </p:spPr>
          <p:txBody>
            <a:bodyPr wrap="square">
              <a:spAutoFit/>
            </a:bodyPr>
            <a:lstStyle/>
            <a:p>
              <a:pPr algn="ctr"/>
              <a:r>
                <a:rPr lang="en-AU" dirty="0"/>
                <a:t>Figure 2: Comparison of the size of respirable sized silica dust particles with facial hair.</a:t>
              </a:r>
            </a:p>
          </p:txBody>
        </p:sp>
      </p:grpSp>
    </p:spTree>
    <p:extLst>
      <p:ext uri="{BB962C8B-B14F-4D97-AF65-F5344CB8AC3E}">
        <p14:creationId xmlns:p14="http://schemas.microsoft.com/office/powerpoint/2010/main" xmlns="" val="4166824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5CB950-4C00-7B43-B719-921AB1443A15}"/>
              </a:ext>
            </a:extLst>
          </p:cNvPr>
          <p:cNvSpPr>
            <a:spLocks noGrp="1"/>
          </p:cNvSpPr>
          <p:nvPr>
            <p:ph type="title"/>
          </p:nvPr>
        </p:nvSpPr>
        <p:spPr/>
        <p:txBody>
          <a:bodyPr>
            <a:normAutofit/>
          </a:bodyPr>
          <a:lstStyle/>
          <a:p>
            <a:r>
              <a:rPr lang="en-US" sz="4000" dirty="0">
                <a:solidFill>
                  <a:srgbClr val="56727E"/>
                </a:solidFill>
              </a:rPr>
              <a:t>Breathing in silica dust causes lung disease</a:t>
            </a:r>
          </a:p>
        </p:txBody>
      </p:sp>
      <p:sp>
        <p:nvSpPr>
          <p:cNvPr id="3" name="Content Placeholder 2">
            <a:extLst>
              <a:ext uri="{FF2B5EF4-FFF2-40B4-BE49-F238E27FC236}">
                <a16:creationId xmlns:a16="http://schemas.microsoft.com/office/drawing/2014/main" xmlns="" id="{0050081E-35FF-114B-839C-E8E76947C13D}"/>
              </a:ext>
            </a:extLst>
          </p:cNvPr>
          <p:cNvSpPr>
            <a:spLocks noGrp="1"/>
          </p:cNvSpPr>
          <p:nvPr>
            <p:ph idx="1"/>
          </p:nvPr>
        </p:nvSpPr>
        <p:spPr>
          <a:xfrm>
            <a:off x="4589390" y="2118384"/>
            <a:ext cx="7257170" cy="3502635"/>
          </a:xfrm>
        </p:spPr>
        <p:txBody>
          <a:bodyPr>
            <a:normAutofit fontScale="92500" lnSpcReduction="10000"/>
          </a:bodyPr>
          <a:lstStyle/>
          <a:p>
            <a:r>
              <a:rPr lang="en-AU" sz="3000" dirty="0"/>
              <a:t>Breathing in silica dust can cause serious lung diseases including silicosis and lung cancer as well as kidney and immune system disorders. </a:t>
            </a:r>
          </a:p>
          <a:p>
            <a:r>
              <a:rPr lang="en-AU" sz="3000" dirty="0"/>
              <a:t>Silicosis can develop from breathing in respirable sized silica dust every day over months or years.</a:t>
            </a:r>
          </a:p>
          <a:p>
            <a:r>
              <a:rPr lang="en-AU" sz="3000" dirty="0"/>
              <a:t>All silica-related diseases can be prevented using effective controls to stop or reduce the amount of silica dust in the workplace.</a:t>
            </a:r>
          </a:p>
          <a:p>
            <a:endParaRPr lang="en-AU" dirty="0"/>
          </a:p>
        </p:txBody>
      </p:sp>
      <p:grpSp>
        <p:nvGrpSpPr>
          <p:cNvPr id="4" name="Group 3">
            <a:extLst>
              <a:ext uri="{FF2B5EF4-FFF2-40B4-BE49-F238E27FC236}">
                <a16:creationId xmlns:a16="http://schemas.microsoft.com/office/drawing/2014/main" xmlns="" id="{28331B4D-27B2-40ED-A72A-33CD72E03622}"/>
              </a:ext>
            </a:extLst>
          </p:cNvPr>
          <p:cNvGrpSpPr/>
          <p:nvPr/>
        </p:nvGrpSpPr>
        <p:grpSpPr>
          <a:xfrm>
            <a:off x="345440" y="1580519"/>
            <a:ext cx="4022420" cy="5137547"/>
            <a:chOff x="345440" y="1690688"/>
            <a:chExt cx="4022420" cy="5137547"/>
          </a:xfrm>
        </p:grpSpPr>
        <p:pic>
          <p:nvPicPr>
            <p:cNvPr id="5" name="Picture 4">
              <a:extLst>
                <a:ext uri="{FF2B5EF4-FFF2-40B4-BE49-F238E27FC236}">
                  <a16:creationId xmlns:a16="http://schemas.microsoft.com/office/drawing/2014/main" xmlns="" id="{B062A696-699B-4543-AAC7-EB548A8226CD}"/>
                </a:ext>
              </a:extLst>
            </p:cNvPr>
            <p:cNvPicPr/>
            <p:nvPr/>
          </p:nvPicPr>
          <p:blipFill rotWithShape="1">
            <a:blip r:embed="rId3">
              <a:extLst>
                <a:ext uri="{28A0092B-C50C-407E-A947-70E740481C1C}">
                  <a14:useLocalDpi xmlns:a14="http://schemas.microsoft.com/office/drawing/2010/main" xmlns="" val="0"/>
                </a:ext>
              </a:extLst>
            </a:blip>
            <a:srcRect t="8455" b="16748"/>
            <a:stretch/>
          </p:blipFill>
          <p:spPr bwMode="auto">
            <a:xfrm>
              <a:off x="345440" y="1690688"/>
              <a:ext cx="4022420" cy="3931315"/>
            </a:xfrm>
            <a:prstGeom prst="rect">
              <a:avLst/>
            </a:prstGeom>
            <a:noFill/>
            <a:ln>
              <a:noFill/>
            </a:ln>
            <a:extLst>
              <a:ext uri="{53640926-AAD7-44D8-BBD7-CCE9431645EC}">
                <a14:shadowObscured xmlns:a14="http://schemas.microsoft.com/office/drawing/2010/main" xmlns=""/>
              </a:ext>
            </a:extLst>
          </p:spPr>
        </p:pic>
        <p:sp>
          <p:nvSpPr>
            <p:cNvPr id="7" name="Rectangle 6">
              <a:extLst>
                <a:ext uri="{FF2B5EF4-FFF2-40B4-BE49-F238E27FC236}">
                  <a16:creationId xmlns:a16="http://schemas.microsoft.com/office/drawing/2014/main" xmlns="" id="{57D03902-EEB8-4439-924E-DC14C1CBAAF7}"/>
                </a:ext>
              </a:extLst>
            </p:cNvPr>
            <p:cNvSpPr/>
            <p:nvPr/>
          </p:nvSpPr>
          <p:spPr>
            <a:xfrm>
              <a:off x="345440" y="5627906"/>
              <a:ext cx="4022420" cy="1200329"/>
            </a:xfrm>
            <a:prstGeom prst="rect">
              <a:avLst/>
            </a:prstGeom>
            <a:solidFill>
              <a:schemeClr val="bg1"/>
            </a:solidFill>
            <a:ln>
              <a:solidFill>
                <a:schemeClr val="tx1"/>
              </a:solidFill>
            </a:ln>
          </p:spPr>
          <p:txBody>
            <a:bodyPr wrap="square">
              <a:spAutoFit/>
            </a:bodyPr>
            <a:lstStyle/>
            <a:p>
              <a:pPr algn="ctr"/>
              <a:r>
                <a:rPr lang="en-AU" dirty="0"/>
                <a:t>Figure #3: Respirable sized silica dust particles can be breathed into the deepest parts of the lung and cause inflammation and scarring</a:t>
              </a:r>
            </a:p>
          </p:txBody>
        </p:sp>
      </p:grpSp>
    </p:spTree>
    <p:extLst>
      <p:ext uri="{BB962C8B-B14F-4D97-AF65-F5344CB8AC3E}">
        <p14:creationId xmlns:p14="http://schemas.microsoft.com/office/powerpoint/2010/main" xmlns="" val="2689378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5CB950-4C00-7B43-B719-921AB1443A15}"/>
              </a:ext>
            </a:extLst>
          </p:cNvPr>
          <p:cNvSpPr>
            <a:spLocks noGrp="1"/>
          </p:cNvSpPr>
          <p:nvPr>
            <p:ph type="title"/>
          </p:nvPr>
        </p:nvSpPr>
        <p:spPr>
          <a:xfrm>
            <a:off x="345440" y="673417"/>
            <a:ext cx="11008360" cy="1152208"/>
          </a:xfrm>
        </p:spPr>
        <p:txBody>
          <a:bodyPr>
            <a:normAutofit fontScale="90000"/>
          </a:bodyPr>
          <a:lstStyle/>
          <a:p>
            <a:r>
              <a:rPr lang="en-US" dirty="0">
                <a:solidFill>
                  <a:srgbClr val="56727E"/>
                </a:solidFill>
              </a:rPr>
              <a:t>What does the new exposure standard mean for your workplace?</a:t>
            </a:r>
          </a:p>
        </p:txBody>
      </p:sp>
      <p:sp>
        <p:nvSpPr>
          <p:cNvPr id="3" name="Content Placeholder 2">
            <a:extLst>
              <a:ext uri="{FF2B5EF4-FFF2-40B4-BE49-F238E27FC236}">
                <a16:creationId xmlns:a16="http://schemas.microsoft.com/office/drawing/2014/main" xmlns="" id="{0050081E-35FF-114B-839C-E8E76947C13D}"/>
              </a:ext>
            </a:extLst>
          </p:cNvPr>
          <p:cNvSpPr>
            <a:spLocks noGrp="1"/>
          </p:cNvSpPr>
          <p:nvPr>
            <p:ph idx="1"/>
          </p:nvPr>
        </p:nvSpPr>
        <p:spPr>
          <a:xfrm>
            <a:off x="345440" y="2027103"/>
            <a:ext cx="10880748" cy="4010282"/>
          </a:xfrm>
        </p:spPr>
        <p:txBody>
          <a:bodyPr>
            <a:normAutofit/>
          </a:bodyPr>
          <a:lstStyle/>
          <a:p>
            <a:pPr marL="0" indent="0">
              <a:buNone/>
            </a:pPr>
            <a:r>
              <a:rPr lang="en-AU" dirty="0"/>
              <a:t>You must continue to manage your workers exposure to dust and meet your existing work health and safety duties. This means :</a:t>
            </a:r>
          </a:p>
          <a:p>
            <a:pPr lvl="1"/>
            <a:r>
              <a:rPr lang="en-AU" sz="2800" dirty="0"/>
              <a:t>prohibiting uncontrolled dry cutting or processing of stone</a:t>
            </a:r>
          </a:p>
          <a:p>
            <a:pPr lvl="1"/>
            <a:r>
              <a:rPr lang="en-AU" sz="2800" dirty="0"/>
              <a:t>using dust controls</a:t>
            </a:r>
          </a:p>
          <a:p>
            <a:pPr lvl="1"/>
            <a:r>
              <a:rPr lang="en-AU" sz="2800" dirty="0"/>
              <a:t>carrying out air monitoring </a:t>
            </a:r>
          </a:p>
          <a:p>
            <a:pPr lvl="1"/>
            <a:r>
              <a:rPr lang="en-AU" sz="2800" dirty="0"/>
              <a:t>providing health monitoring to workers</a:t>
            </a:r>
          </a:p>
          <a:p>
            <a:pPr lvl="1"/>
            <a:r>
              <a:rPr lang="en-AU" sz="2800" dirty="0"/>
              <a:t>training workers</a:t>
            </a:r>
          </a:p>
          <a:p>
            <a:pPr lvl="1"/>
            <a:r>
              <a:rPr lang="en-AU" sz="2800" dirty="0"/>
              <a:t>providing and wearing respirators.</a:t>
            </a:r>
          </a:p>
          <a:p>
            <a:pPr marL="0" indent="0">
              <a:buNone/>
            </a:pPr>
            <a:endParaRPr lang="en-AU" sz="2800" dirty="0"/>
          </a:p>
        </p:txBody>
      </p:sp>
    </p:spTree>
    <p:extLst>
      <p:ext uri="{BB962C8B-B14F-4D97-AF65-F5344CB8AC3E}">
        <p14:creationId xmlns:p14="http://schemas.microsoft.com/office/powerpoint/2010/main" xmlns="" val="2373980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DB150D-09F8-41BE-8925-6430518A4AFA}"/>
              </a:ext>
            </a:extLst>
          </p:cNvPr>
          <p:cNvSpPr>
            <a:spLocks noGrp="1"/>
          </p:cNvSpPr>
          <p:nvPr>
            <p:ph type="title"/>
          </p:nvPr>
        </p:nvSpPr>
        <p:spPr/>
        <p:txBody>
          <a:bodyPr>
            <a:normAutofit fontScale="90000"/>
          </a:bodyPr>
          <a:lstStyle/>
          <a:p>
            <a:r>
              <a:rPr lang="en-US" dirty="0">
                <a:solidFill>
                  <a:srgbClr val="56727E"/>
                </a:solidFill>
              </a:rPr>
              <a:t>What does the new exposure standard mean for your workplace?</a:t>
            </a:r>
            <a:endParaRPr lang="en-AU" dirty="0"/>
          </a:p>
        </p:txBody>
      </p:sp>
      <p:sp>
        <p:nvSpPr>
          <p:cNvPr id="3" name="Content Placeholder 2">
            <a:extLst>
              <a:ext uri="{FF2B5EF4-FFF2-40B4-BE49-F238E27FC236}">
                <a16:creationId xmlns:a16="http://schemas.microsoft.com/office/drawing/2014/main" xmlns="" id="{949CEBC8-215E-4CE9-B151-DB38A95F3B91}"/>
              </a:ext>
            </a:extLst>
          </p:cNvPr>
          <p:cNvSpPr>
            <a:spLocks noGrp="1"/>
          </p:cNvSpPr>
          <p:nvPr>
            <p:ph idx="1"/>
          </p:nvPr>
        </p:nvSpPr>
        <p:spPr>
          <a:xfrm>
            <a:off x="345440" y="1825625"/>
            <a:ext cx="8963266" cy="4351338"/>
          </a:xfrm>
        </p:spPr>
        <p:txBody>
          <a:bodyPr>
            <a:normAutofit/>
          </a:bodyPr>
          <a:lstStyle/>
          <a:p>
            <a:r>
              <a:rPr lang="en-AU" dirty="0"/>
              <a:t>There are </a:t>
            </a:r>
            <a:r>
              <a:rPr lang="en-AU" dirty="0" err="1"/>
              <a:t>miminum</a:t>
            </a:r>
            <a:r>
              <a:rPr lang="en-AU" dirty="0"/>
              <a:t> standards set for your industry in the </a:t>
            </a:r>
            <a:r>
              <a:rPr lang="en-AU" i="1" dirty="0"/>
              <a:t>Managing respirable crystalline silica dust exposure in the stone benchtop industry Code of Practice 2019</a:t>
            </a:r>
            <a:r>
              <a:rPr lang="en-AU" dirty="0"/>
              <a:t>.</a:t>
            </a:r>
          </a:p>
          <a:p>
            <a:r>
              <a:rPr lang="en-AU" dirty="0"/>
              <a:t>Review your work practices to make sure your meeting or exceeding the standards set in the code. </a:t>
            </a:r>
          </a:p>
          <a:p>
            <a:r>
              <a:rPr lang="en-AU" dirty="0"/>
              <a:t>These standards and controls will ensure your workers exposure to RCS is below the new standard.</a:t>
            </a:r>
          </a:p>
        </p:txBody>
      </p:sp>
    </p:spTree>
    <p:extLst>
      <p:ext uri="{BB962C8B-B14F-4D97-AF65-F5344CB8AC3E}">
        <p14:creationId xmlns:p14="http://schemas.microsoft.com/office/powerpoint/2010/main" xmlns="" val="3722005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050081E-35FF-114B-839C-E8E76947C13D}"/>
              </a:ext>
            </a:extLst>
          </p:cNvPr>
          <p:cNvSpPr>
            <a:spLocks noGrp="1"/>
          </p:cNvSpPr>
          <p:nvPr>
            <p:ph idx="1"/>
          </p:nvPr>
        </p:nvSpPr>
        <p:spPr>
          <a:xfrm>
            <a:off x="540071" y="1401895"/>
            <a:ext cx="10693461" cy="4224205"/>
          </a:xfrm>
        </p:spPr>
        <p:txBody>
          <a:bodyPr>
            <a:normAutofit lnSpcReduction="10000"/>
          </a:bodyPr>
          <a:lstStyle/>
          <a:p>
            <a:pPr marL="0" indent="0" algn="ctr">
              <a:buNone/>
            </a:pPr>
            <a:r>
              <a:rPr lang="en-AU" sz="4000" dirty="0"/>
              <a:t>Silicosis can’t be cured.</a:t>
            </a:r>
          </a:p>
          <a:p>
            <a:pPr marL="0" indent="0" algn="ctr">
              <a:buNone/>
            </a:pPr>
            <a:r>
              <a:rPr lang="en-AU" sz="4000" dirty="0"/>
              <a:t>It can be prevented.</a:t>
            </a:r>
          </a:p>
          <a:p>
            <a:pPr marL="0" indent="0">
              <a:buNone/>
            </a:pPr>
            <a:r>
              <a:rPr lang="en-AU" dirty="0"/>
              <a:t> </a:t>
            </a:r>
          </a:p>
          <a:p>
            <a:pPr marL="0" indent="0">
              <a:buNone/>
            </a:pPr>
            <a:r>
              <a:rPr lang="en-AU" dirty="0"/>
              <a:t>You should not cut or process stone without effective controls to:</a:t>
            </a:r>
          </a:p>
          <a:p>
            <a:r>
              <a:rPr lang="en-AU" dirty="0"/>
              <a:t>stop dust at the source</a:t>
            </a:r>
          </a:p>
          <a:p>
            <a:r>
              <a:rPr lang="en-AU" dirty="0"/>
              <a:t>remove dust from the air</a:t>
            </a:r>
          </a:p>
          <a:p>
            <a:r>
              <a:rPr lang="en-AU" dirty="0"/>
              <a:t>stop dust spreading</a:t>
            </a:r>
          </a:p>
          <a:p>
            <a:r>
              <a:rPr lang="en-AU" dirty="0"/>
              <a:t>protect our workers.</a:t>
            </a:r>
          </a:p>
          <a:p>
            <a:endParaRPr lang="en-AU" dirty="0"/>
          </a:p>
          <a:p>
            <a:pPr marL="0" indent="0">
              <a:buNone/>
            </a:pPr>
            <a:endParaRPr lang="en-US" dirty="0"/>
          </a:p>
        </p:txBody>
      </p:sp>
    </p:spTree>
    <p:extLst>
      <p:ext uri="{BB962C8B-B14F-4D97-AF65-F5344CB8AC3E}">
        <p14:creationId xmlns:p14="http://schemas.microsoft.com/office/powerpoint/2010/main" xmlns="" val="3227469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050081E-35FF-114B-839C-E8E76947C13D}"/>
              </a:ext>
            </a:extLst>
          </p:cNvPr>
          <p:cNvSpPr>
            <a:spLocks noGrp="1"/>
          </p:cNvSpPr>
          <p:nvPr>
            <p:ph idx="1"/>
          </p:nvPr>
        </p:nvSpPr>
        <p:spPr/>
        <p:txBody>
          <a:bodyPr/>
          <a:lstStyle/>
          <a:p>
            <a:pPr marL="0" indent="0" algn="ctr">
              <a:buNone/>
            </a:pPr>
            <a:r>
              <a:rPr lang="en-US" dirty="0"/>
              <a:t>To find out more about workplace exposure standards for respirable crystalline silica, effective control measures and health monitoring visit</a:t>
            </a:r>
          </a:p>
          <a:p>
            <a:pPr marL="0" indent="0" algn="ctr">
              <a:buNone/>
            </a:pPr>
            <a:r>
              <a:rPr lang="en-US" dirty="0"/>
              <a:t> </a:t>
            </a:r>
            <a:r>
              <a:rPr lang="en-US" b="1" dirty="0"/>
              <a:t>worksafe.qld.gov.au. </a:t>
            </a:r>
          </a:p>
          <a:p>
            <a:pPr marL="0" indent="0" algn="ctr">
              <a:buNone/>
            </a:pPr>
            <a:r>
              <a:rPr lang="en-US" dirty="0"/>
              <a:t>Phone </a:t>
            </a:r>
            <a:r>
              <a:rPr lang="en-US" b="1" dirty="0"/>
              <a:t>1300 362 128 </a:t>
            </a:r>
          </a:p>
          <a:p>
            <a:pPr marL="0" indent="0" algn="ctr">
              <a:buNone/>
            </a:pPr>
            <a:r>
              <a:rPr lang="en-US" dirty="0"/>
              <a:t>email </a:t>
            </a:r>
            <a:r>
              <a:rPr lang="en-US" b="1" dirty="0"/>
              <a:t>safe@oir.qld.gov.au</a:t>
            </a:r>
            <a:endParaRPr lang="en-US" dirty="0">
              <a:hlinkClick r:id="rId3"/>
            </a:endParaRPr>
          </a:p>
          <a:p>
            <a:pPr marL="0" indent="0">
              <a:buNone/>
            </a:pPr>
            <a:endParaRPr lang="en-US" dirty="0">
              <a:hlinkClick r:id="rId3"/>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xmlns="" val="7377034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1143</TotalTime>
  <Words>1115</Words>
  <Application>Microsoft Office PowerPoint</Application>
  <PresentationFormat>Custom</PresentationFormat>
  <Paragraphs>97</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Reduction in workplace exposure standard for silica dust</vt:lpstr>
      <vt:lpstr>Reduction in workplace exposure standard for respirable crystalline silica</vt:lpstr>
      <vt:lpstr>Respirable crystalline silica</vt:lpstr>
      <vt:lpstr>Breathing in silica dust causes lung disease</vt:lpstr>
      <vt:lpstr>What does the new exposure standard mean for your workplace?</vt:lpstr>
      <vt:lpstr>What does the new exposure standard mean for your workplace?</vt:lpstr>
      <vt:lpstr>Slide 7</vt:lpstr>
      <vt:lpstr>Slide 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Reduction in workplace exposure standard for silica dust</dc:title>
  <dc:subject>Reduction in workplace exposure standard for respirable crystalline silica</dc:subject>
  <dc:creator>Office of Industrial Relations</dc:creator>
  <cp:keywords>crystalline silica, workplace exposure, silica dust</cp:keywords>
  <cp:lastModifiedBy>Home</cp:lastModifiedBy>
  <cp:revision>82</cp:revision>
  <dcterms:created xsi:type="dcterms:W3CDTF">2020-04-29T04:40:32Z</dcterms:created>
  <dcterms:modified xsi:type="dcterms:W3CDTF">2020-06-02T03:20:07Z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1370686120</vt:i4>
  </property>
  <property fmtid="{D5CDD505-2E9C-101B-9397-08002B2CF9AE}" pid="3" name="_NewReviewCycle">
    <vt:lpwstr/>
  </property>
  <property fmtid="{D5CDD505-2E9C-101B-9397-08002B2CF9AE}" pid="4" name="_EmailSubject">
    <vt:lpwstr>New resources and vemail for the reduction of workplace exposure standards for respirable crystalline silica</vt:lpwstr>
  </property>
  <property fmtid="{D5CDD505-2E9C-101B-9397-08002B2CF9AE}" pid="5" name="_AuthorEmail">
    <vt:lpwstr>Nicole.Smith@oir.qld.gov.au</vt:lpwstr>
  </property>
  <property fmtid="{D5CDD505-2E9C-101B-9397-08002B2CF9AE}" pid="6" name="_AuthorEmailDisplayName">
    <vt:lpwstr>Nicole Smith</vt:lpwstr>
  </property>
  <property fmtid="{D5CDD505-2E9C-101B-9397-08002B2CF9AE}" pid="7" name="_PreviousAdHocReviewCycleID">
    <vt:i4>1877183723</vt:i4>
  </property>
</Properties>
</file>