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tags/tag2.xml" ContentType="application/vnd.openxmlformats-officedocument.presentationml.tags+xml"/>
  <Override PartName="/ppt/notesSlides/notesSlide25.xml" ContentType="application/vnd.openxmlformats-officedocument.presentationml.notesSlide+xml"/>
  <Override PartName="/ppt/tags/tag3.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335" r:id="rId2"/>
    <p:sldId id="458" r:id="rId3"/>
    <p:sldId id="459" r:id="rId4"/>
    <p:sldId id="516" r:id="rId5"/>
    <p:sldId id="503" r:id="rId6"/>
    <p:sldId id="517" r:id="rId7"/>
    <p:sldId id="505" r:id="rId8"/>
    <p:sldId id="506" r:id="rId9"/>
    <p:sldId id="507" r:id="rId10"/>
    <p:sldId id="520" r:id="rId11"/>
    <p:sldId id="437" r:id="rId12"/>
    <p:sldId id="518" r:id="rId13"/>
    <p:sldId id="519" r:id="rId14"/>
    <p:sldId id="521" r:id="rId15"/>
    <p:sldId id="522" r:id="rId16"/>
    <p:sldId id="523" r:id="rId17"/>
    <p:sldId id="524" r:id="rId18"/>
    <p:sldId id="525" r:id="rId19"/>
    <p:sldId id="526" r:id="rId20"/>
    <p:sldId id="296" r:id="rId21"/>
    <p:sldId id="527" r:id="rId22"/>
    <p:sldId id="450" r:id="rId23"/>
    <p:sldId id="449" r:id="rId24"/>
    <p:sldId id="528" r:id="rId25"/>
    <p:sldId id="529" r:id="rId26"/>
    <p:sldId id="530" r:id="rId27"/>
    <p:sldId id="301" r:id="rId28"/>
    <p:sldId id="446" r:id="rId29"/>
    <p:sldId id="447" r:id="rId30"/>
    <p:sldId id="531" r:id="rId31"/>
  </p:sldIdLst>
  <p:sldSz cx="9144000" cy="6858000" type="screen4x3"/>
  <p:notesSz cx="6797675" cy="9926638"/>
  <p:defaultTextStyle>
    <a:defPPr>
      <a:defRPr lang="en-AU"/>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99CE2A-47C5-7638-EBBD-EF6F0D1AF47B}" name="Laurie Poke" initials="LP" userId="S::Laurie.Poke@oir.qld.gov.au::8f6671a4-1af8-424c-8720-860667c17e7e" providerId="AD"/>
  <p188:author id="{19ED20B7-3662-F920-A89B-233D1554D626}" name="Michelle James" initials="MJ" userId="S::michelle.james@oir.qld.gov.au::6dd0a4c8-5e11-4386-a341-6409cb32824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CB239"/>
    <a:srgbClr val="AEAD67"/>
    <a:srgbClr val="EEC42B"/>
    <a:srgbClr val="8E8471"/>
    <a:srgbClr val="A79D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71F873-2A11-4AD5-A8DC-043BCA03B647}" v="3" dt="2023-08-01T12:03:53.1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90" autoAdjust="0"/>
    <p:restoredTop sz="71930" autoAdjust="0"/>
  </p:normalViewPr>
  <p:slideViewPr>
    <p:cSldViewPr snapToObjects="1">
      <p:cViewPr varScale="1">
        <p:scale>
          <a:sx n="79" d="100"/>
          <a:sy n="79" d="100"/>
        </p:scale>
        <p:origin x="150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CDEDB5-5B10-8592-9015-039A803B4772}"/>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a:extLst>
              <a:ext uri="{FF2B5EF4-FFF2-40B4-BE49-F238E27FC236}">
                <a16:creationId xmlns:a16="http://schemas.microsoft.com/office/drawing/2014/main" id="{317F7058-B801-8863-EA78-8D5185FF5E95}"/>
              </a:ext>
            </a:extLst>
          </p:cNvPr>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92F80DC2-D062-4AFD-B197-845F24C5AB7A}" type="datetime1">
              <a:rPr lang="en-AU" altLang="en-US"/>
              <a:pPr>
                <a:defRPr/>
              </a:pPr>
              <a:t>3/08/2023</a:t>
            </a:fld>
            <a:endParaRPr lang="en-AU" altLang="en-US" dirty="0"/>
          </a:p>
        </p:txBody>
      </p:sp>
      <p:sp>
        <p:nvSpPr>
          <p:cNvPr id="4" name="Footer Placeholder 3">
            <a:extLst>
              <a:ext uri="{FF2B5EF4-FFF2-40B4-BE49-F238E27FC236}">
                <a16:creationId xmlns:a16="http://schemas.microsoft.com/office/drawing/2014/main" id="{B406422F-4580-738C-19B2-A2035218F1C8}"/>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5" name="Slide Number Placeholder 4">
            <a:extLst>
              <a:ext uri="{FF2B5EF4-FFF2-40B4-BE49-F238E27FC236}">
                <a16:creationId xmlns:a16="http://schemas.microsoft.com/office/drawing/2014/main" id="{5409FB0C-5621-3294-58A3-100EC92F7735}"/>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A93473A0-C0F6-4BFA-87EA-B565785DB48D}" type="slidenum">
              <a:rPr lang="en-AU" altLang="en-US"/>
              <a:pPr>
                <a:defRPr/>
              </a:pPr>
              <a:t>‹#›</a:t>
            </a:fld>
            <a:endParaRPr lang="en-AU"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B4DEFA-D1B4-2B03-0FB5-6CF74BE810CD}"/>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a:extLst>
              <a:ext uri="{FF2B5EF4-FFF2-40B4-BE49-F238E27FC236}">
                <a16:creationId xmlns:a16="http://schemas.microsoft.com/office/drawing/2014/main" id="{B1D0431B-0018-E6C9-99E5-0124C3ED2214}"/>
              </a:ext>
            </a:extLst>
          </p:cNvPr>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A54F7097-A431-4EA4-988A-7F6801E1BE1F}" type="datetime1">
              <a:rPr lang="en-AU" altLang="en-US"/>
              <a:pPr>
                <a:defRPr/>
              </a:pPr>
              <a:t>3/08/2023</a:t>
            </a:fld>
            <a:endParaRPr lang="en-AU" altLang="en-US" dirty="0"/>
          </a:p>
        </p:txBody>
      </p:sp>
      <p:sp>
        <p:nvSpPr>
          <p:cNvPr id="4" name="Slide Image Placeholder 3">
            <a:extLst>
              <a:ext uri="{FF2B5EF4-FFF2-40B4-BE49-F238E27FC236}">
                <a16:creationId xmlns:a16="http://schemas.microsoft.com/office/drawing/2014/main" id="{4E6DB740-EAF5-03FE-6FB5-1C68453B271F}"/>
              </a:ext>
            </a:extLst>
          </p:cNvPr>
          <p:cNvSpPr>
            <a:spLocks noGrp="1" noRot="1" noChangeAspect="1"/>
          </p:cNvSpPr>
          <p:nvPr>
            <p:ph type="sldImg" idx="2"/>
          </p:nvPr>
        </p:nvSpPr>
        <p:spPr>
          <a:xfrm>
            <a:off x="915988" y="744538"/>
            <a:ext cx="4965700"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8ECD0B57-CCD6-D705-659B-51991DAE9566}"/>
              </a:ext>
            </a:extLst>
          </p:cNvPr>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bodyPr>
          <a:lstStyle/>
          <a:p>
            <a:pPr lvl="0"/>
            <a:r>
              <a:rPr lang="en-AU" altLang="en-US" noProof="0"/>
              <a:t>Click to edit Master text styles</a:t>
            </a:r>
          </a:p>
          <a:p>
            <a:pPr lvl="1"/>
            <a:r>
              <a:rPr lang="en-AU" altLang="en-US" noProof="0"/>
              <a:t>Second level</a:t>
            </a:r>
          </a:p>
          <a:p>
            <a:pPr lvl="2"/>
            <a:r>
              <a:rPr lang="en-AU" altLang="en-US" noProof="0"/>
              <a:t>Third level</a:t>
            </a:r>
          </a:p>
          <a:p>
            <a:pPr lvl="3"/>
            <a:r>
              <a:rPr lang="en-AU" altLang="en-US" noProof="0"/>
              <a:t>Fourth level</a:t>
            </a:r>
          </a:p>
          <a:p>
            <a:pPr lvl="4"/>
            <a:r>
              <a:rPr lang="en-AU" altLang="en-US" noProof="0"/>
              <a:t>Fifth level</a:t>
            </a:r>
          </a:p>
        </p:txBody>
      </p:sp>
      <p:sp>
        <p:nvSpPr>
          <p:cNvPr id="6" name="Footer Placeholder 5">
            <a:extLst>
              <a:ext uri="{FF2B5EF4-FFF2-40B4-BE49-F238E27FC236}">
                <a16:creationId xmlns:a16="http://schemas.microsoft.com/office/drawing/2014/main" id="{2EB68B6F-6379-0F81-46F2-A5A58B6AB413}"/>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3E50212C-9FBC-8F76-7EE2-2F1C237BD133}"/>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39936B8-EC44-4BC1-8E0B-80EDE7A44E54}" type="slidenum">
              <a:rPr lang="en-AU" altLang="en-US"/>
              <a:pPr>
                <a:defRPr/>
              </a:pPr>
              <a:t>‹#›</a:t>
            </a:fld>
            <a:endParaRPr lang="en-AU" altLang="en-US" dirty="0"/>
          </a:p>
        </p:txBody>
      </p:sp>
    </p:spTree>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ＭＳ Ｐゴシック" pitchFamily="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3DD8D31-DB87-AE0C-374D-9F87E713AEBC}"/>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8D32E66F-3018-86F1-20EE-9C8B1EC08A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B17E9B0-1433-0C7B-E54B-1B10D0BFD6B3}"/>
              </a:ext>
            </a:extLst>
          </p:cNvPr>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a:extLst>
              <a:ext uri="{FF2B5EF4-FFF2-40B4-BE49-F238E27FC236}">
                <a16:creationId xmlns:a16="http://schemas.microsoft.com/office/drawing/2014/main" id="{DD515539-D8B4-4473-2D62-07CEC2AB03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ea typeface="ＭＳ Ｐゴシック" panose="020B0600070205080204" pitchFamily="34" charset="-128"/>
              </a:rPr>
              <a:t>This task was carried out at a manufacturing company that employed 310 workers.</a:t>
            </a:r>
          </a:p>
          <a:p>
            <a:r>
              <a:rPr lang="en-AU" altLang="en-US" dirty="0">
                <a:ea typeface="ＭＳ Ｐゴシック" panose="020B0600070205080204" pitchFamily="34" charset="-128"/>
              </a:rPr>
              <a:t>In 2011, the company implemented the PErforM program and this is one of the tasks they assessed and controlled. </a:t>
            </a:r>
          </a:p>
          <a:p>
            <a:r>
              <a:rPr lang="en-AU" altLang="en-US" dirty="0">
                <a:ea typeface="ＭＳ Ｐゴシック" panose="020B0600070205080204" pitchFamily="34" charset="-128"/>
              </a:rPr>
              <a:t>The company’s PErforM risk assessment team was made up of workers and managers, including its casting plant team leader, casting operational staff and health and safety advisor.</a:t>
            </a:r>
          </a:p>
          <a:p>
            <a:endParaRPr lang="en-AU" altLang="en-US" dirty="0">
              <a:ea typeface="ＭＳ Ｐゴシック" panose="020B0600070205080204" pitchFamily="34" charset="-128"/>
            </a:endParaRPr>
          </a:p>
          <a:p>
            <a:r>
              <a:rPr lang="en-AU" altLang="en-US" i="1" dirty="0">
                <a:ea typeface="ＭＳ Ｐゴシック" panose="020B0600070205080204" pitchFamily="34" charset="-128"/>
              </a:rPr>
              <a:t>hazardous manual task?  </a:t>
            </a:r>
          </a:p>
          <a:p>
            <a:r>
              <a:rPr lang="en-AU" altLang="en-US" dirty="0">
                <a:ea typeface="ＭＳ Ｐゴシック" panose="020B0600070205080204" pitchFamily="34" charset="-128"/>
              </a:rPr>
              <a:t>The task assessed was lifting the lid on a pre-heater unit, which is a large enclosed box that maintains tools placed inside at about 55 degrees centigrade. This task was being completed regularly each day, with operators required to open the lid of the preheater, to change the tools approximately once per shift. Lifting the lid on the pre-heater was observed as a potential hazardous manual task. Workers advised that the lid was catching on the lip of the pre-heater resulting in forceful jerky movements when trying to lift the lid, and that the lid was heavy and awkward to lift. (refer to picture) </a:t>
            </a:r>
          </a:p>
          <a:p>
            <a:endParaRPr lang="en-AU" altLang="en-US" b="1" dirty="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DD0E7904-BB6B-4ECB-A1D5-997EED3E7044}"/>
              </a:ext>
            </a:extLst>
          </p:cNvPr>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a:extLst>
              <a:ext uri="{FF2B5EF4-FFF2-40B4-BE49-F238E27FC236}">
                <a16:creationId xmlns:a16="http://schemas.microsoft.com/office/drawing/2014/main" id="{FA63B420-106B-D241-16B7-CF6244E564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ea typeface="ＭＳ Ｐゴシック" panose="020B0600070205080204" pitchFamily="34" charset="-128"/>
              </a:rPr>
              <a:t>Using the PErforM risk assessment worksheet, the company’s work teams identified that opening the lid on the pre-heater exerted high force through the shoulders and back and resulted in moderately uncomfortable awkward postures through the shoulders.</a:t>
            </a:r>
          </a:p>
          <a:p>
            <a:endParaRPr lang="en-AU" altLang="en-US" dirty="0">
              <a:ea typeface="ＭＳ Ｐゴシック" panose="020B0600070205080204" pitchFamily="34" charset="-128"/>
            </a:endParaRPr>
          </a:p>
          <a:p>
            <a:r>
              <a:rPr lang="en-AU" altLang="en-US" dirty="0">
                <a:ea typeface="ＭＳ Ｐゴシック" panose="020B0600070205080204" pitchFamily="34" charset="-128"/>
              </a:rPr>
              <a:t>Considering the scores – what controls could be made- any ideas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779834D6-F1B6-5C77-B29B-DC97714D6C36}"/>
              </a:ext>
            </a:extLst>
          </p:cNvPr>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a:extLst>
              <a:ext uri="{FF2B5EF4-FFF2-40B4-BE49-F238E27FC236}">
                <a16:creationId xmlns:a16="http://schemas.microsoft.com/office/drawing/2014/main" id="{26E71783-5B25-29B2-B529-9E02986B48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AU" altLang="en-US" sz="900" b="1" dirty="0">
                <a:ea typeface="ＭＳ Ｐゴシック" panose="020B0600070205080204" pitchFamily="34" charset="-128"/>
              </a:rPr>
              <a:t>What was the company’s solution?</a:t>
            </a:r>
          </a:p>
          <a:p>
            <a:pPr>
              <a:lnSpc>
                <a:spcPct val="90000"/>
              </a:lnSpc>
            </a:pPr>
            <a:r>
              <a:rPr lang="en-AU" altLang="en-US" sz="900" dirty="0">
                <a:ea typeface="ＭＳ Ｐゴシック" panose="020B0600070205080204" pitchFamily="34" charset="-128"/>
              </a:rPr>
              <a:t>Forceful exertions and awkward postures were reduced by repairing the lid so that it no longer caught on the lip of the pre-heater, and by putting a hinge down the middle of the lid so that it can easily be opened from each side.</a:t>
            </a:r>
          </a:p>
          <a:p>
            <a:pPr>
              <a:lnSpc>
                <a:spcPct val="90000"/>
              </a:lnSpc>
            </a:pPr>
            <a:r>
              <a:rPr lang="en-AU" altLang="en-US" sz="900" b="1" dirty="0">
                <a:ea typeface="ＭＳ Ｐゴシック" panose="020B0600070205080204" pitchFamily="34" charset="-128"/>
              </a:rPr>
              <a:t>Outcomes and benefits</a:t>
            </a:r>
          </a:p>
          <a:p>
            <a:pPr>
              <a:lnSpc>
                <a:spcPct val="90000"/>
              </a:lnSpc>
            </a:pPr>
            <a:r>
              <a:rPr lang="en-AU" altLang="en-US" sz="900" dirty="0">
                <a:ea typeface="ＭＳ Ｐゴシック" panose="020B0600070205080204" pitchFamily="34" charset="-128"/>
              </a:rPr>
              <a:t>The repair and modifications to the lid minimised the hazardous manual tasks associated with lifting the lid on the pre-heater unit and were simple and cost effective to implement.</a:t>
            </a:r>
          </a:p>
          <a:p>
            <a:pPr>
              <a:lnSpc>
                <a:spcPct val="90000"/>
              </a:lnSpc>
            </a:pPr>
            <a:r>
              <a:rPr lang="en-AU" altLang="en-US" sz="900" dirty="0">
                <a:ea typeface="ＭＳ Ｐゴシック" panose="020B0600070205080204" pitchFamily="34" charset="-128"/>
              </a:rPr>
              <a:t>Implementing the PErforM program demonstrated management commitment to addressing work health and safety risks and gave workers ownership of the solution. Worker involvement in identifying the issues and developing the solution was vital in ensuring the best and most sustainable solution was chosen.</a:t>
            </a:r>
          </a:p>
          <a:p>
            <a:pPr>
              <a:lnSpc>
                <a:spcPct val="90000"/>
              </a:lnSpc>
            </a:pPr>
            <a:endParaRPr lang="en-US" altLang="en-US" sz="900" dirty="0">
              <a:ea typeface="ＭＳ Ｐゴシック" panose="020B0600070205080204" pitchFamily="34" charset="-128"/>
            </a:endParaRPr>
          </a:p>
          <a:p>
            <a:pPr eaLnBrk="1" hangingPunct="1">
              <a:lnSpc>
                <a:spcPct val="90000"/>
              </a:lnSpc>
              <a:spcBef>
                <a:spcPct val="0"/>
              </a:spcBef>
            </a:pPr>
            <a:endParaRPr lang="en-AU" altLang="en-US" sz="900" dirty="0">
              <a:ea typeface="ＭＳ Ｐゴシック" panose="020B0600070205080204" pitchFamily="34" charset="-128"/>
            </a:endParaRPr>
          </a:p>
          <a:p>
            <a:pPr>
              <a:lnSpc>
                <a:spcPct val="90000"/>
              </a:lnSpc>
            </a:pPr>
            <a:endParaRPr lang="en-US" altLang="en-US" sz="900" dirty="0">
              <a:ea typeface="ＭＳ Ｐゴシック" panose="020B0600070205080204" pitchFamily="34" charset="-128"/>
            </a:endParaRPr>
          </a:p>
          <a:p>
            <a:pPr>
              <a:lnSpc>
                <a:spcPct val="90000"/>
              </a:lnSpc>
            </a:pPr>
            <a:endParaRPr lang="en-AU" altLang="en-US" sz="900" dirty="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B7DEBAB-A6FE-B647-5FD4-3EC273A1F98A}"/>
              </a:ext>
            </a:extLst>
          </p:cNvPr>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a:extLst>
              <a:ext uri="{FF2B5EF4-FFF2-40B4-BE49-F238E27FC236}">
                <a16:creationId xmlns:a16="http://schemas.microsoft.com/office/drawing/2014/main" id="{64A6C4DE-86B3-160D-C20F-0587D2A720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000000"/>
                </a:solidFill>
                <a:ea typeface="ＭＳ Ｐゴシック" panose="020B0600070205080204" pitchFamily="34" charset="-128"/>
              </a:rPr>
              <a:t>This is the follow up assessment after the control was put in place. </a:t>
            </a:r>
          </a:p>
          <a:p>
            <a:endParaRPr lang="en-US" altLang="en-US" dirty="0">
              <a:solidFill>
                <a:srgbClr val="000000"/>
              </a:solidFill>
              <a:ea typeface="ＭＳ Ｐゴシック" panose="020B0600070205080204" pitchFamily="34" charset="-128"/>
            </a:endParaRPr>
          </a:p>
          <a:p>
            <a:r>
              <a:rPr lang="en-US" altLang="en-US" dirty="0">
                <a:solidFill>
                  <a:srgbClr val="000000"/>
                </a:solidFill>
                <a:ea typeface="ＭＳ Ｐゴシック" panose="020B0600070205080204" pitchFamily="34" charset="-128"/>
              </a:rPr>
              <a:t>The company saved more than $200,000 in workers' compensation insurance costs and significantly reduced statutory costs over a twelve-month period after implementing PErforM. They have assessed over 30 hazardous manual tasks with controls put in place to minimise the risk.</a:t>
            </a:r>
            <a:endParaRPr lang="en-AU" altLang="en-US" dirty="0">
              <a:ea typeface="ＭＳ Ｐゴシック" panose="020B0600070205080204" pitchFamily="34" charset="-128"/>
            </a:endParaRPr>
          </a:p>
          <a:p>
            <a:r>
              <a:rPr lang="en-US" altLang="en-US" dirty="0">
                <a:solidFill>
                  <a:srgbClr val="000000"/>
                </a:solidFill>
                <a:ea typeface="ＭＳ Ｐゴシック" panose="020B0600070205080204" pitchFamily="34" charset="-128"/>
              </a:rPr>
              <a:t>In 2010–11, their workers' compensation premium rate was $1.38 and in 2011–12 it dropped to $0.97 - a considerable saving.</a:t>
            </a:r>
            <a:endParaRPr lang="en-AU" altLang="en-US" dirty="0">
              <a:ea typeface="ＭＳ Ｐゴシック" panose="020B0600070205080204" pitchFamily="34" charset="-128"/>
            </a:endParaRPr>
          </a:p>
          <a:p>
            <a:r>
              <a:rPr lang="en-US" altLang="en-US" dirty="0">
                <a:solidFill>
                  <a:srgbClr val="000000"/>
                </a:solidFill>
                <a:ea typeface="ＭＳ Ｐゴシック" panose="020B0600070205080204" pitchFamily="34" charset="-128"/>
              </a:rPr>
              <a:t>Similarly, the company's average statutory cost - the true cost of what was being paid in medical bills after an injury had occurred - reduced by almost 400 per cent in 2011–12, reflecting a significant reduction in incident severity.</a:t>
            </a:r>
            <a:endParaRPr lang="en-AU" altLang="en-US" dirty="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FB79E744-D917-C207-22A8-EB0662EC98D2}"/>
              </a:ext>
            </a:extLst>
          </p:cNvPr>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a:extLst>
              <a:ext uri="{FF2B5EF4-FFF2-40B4-BE49-F238E27FC236}">
                <a16:creationId xmlns:a16="http://schemas.microsoft.com/office/drawing/2014/main" id="{7A60565A-3059-BD51-77EA-01277B62ED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ea typeface="ＭＳ Ｐゴシック" panose="020B0600070205080204" pitchFamily="34" charset="-128"/>
              </a:rPr>
              <a:t>The Manual Tasks regulation requires PCBU's to work through the hierarchy of controls (S36). </a:t>
            </a:r>
            <a:r>
              <a:rPr lang="en-AU" altLang="en-US" i="1" dirty="0">
                <a:ea typeface="ＭＳ Ｐゴシック" panose="020B0600070205080204" pitchFamily="34" charset="-128"/>
              </a:rPr>
              <a:t>Note: The levels on the slide refer to page 27 of QLD’s HMT COP 2021 and page 18 of the How to Manage Work Health and Safety Risks COP 2021. </a:t>
            </a:r>
          </a:p>
          <a:p>
            <a:endParaRPr lang="en-AU" altLang="en-US" i="1" dirty="0">
              <a:ea typeface="ＭＳ Ｐゴシック" panose="020B0600070205080204" pitchFamily="34" charset="-128"/>
            </a:endParaRPr>
          </a:p>
          <a:p>
            <a:r>
              <a:rPr lang="en-AU" altLang="en-US" dirty="0">
                <a:ea typeface="ＭＳ Ｐゴシック" panose="020B0600070205080204" pitchFamily="34" charset="-128"/>
              </a:rPr>
              <a:t>Engineering controls are preferred over administrative controls because they eliminate or minimise the risk and are permanent.   </a:t>
            </a:r>
          </a:p>
          <a:p>
            <a:r>
              <a:rPr lang="en-AU" altLang="en-US" dirty="0">
                <a:ea typeface="ＭＳ Ｐゴシック" panose="020B0600070205080204" pitchFamily="34" charset="-128"/>
              </a:rPr>
              <a:t>Administrative controls are reliant on human behaviour i.e. the worker following the correct procedure, they only reduce exposure to the risk, may be forgotten under stressful conditions, and require ongoing supervision. </a:t>
            </a:r>
          </a:p>
          <a:p>
            <a:endParaRPr lang="en-AU" altLang="en-US" b="1" dirty="0">
              <a:ea typeface="ＭＳ Ｐゴシック" panose="020B0600070205080204" pitchFamily="34" charset="-128"/>
            </a:endParaRPr>
          </a:p>
          <a:p>
            <a:endParaRPr lang="en-AU" altLang="en-US" dirty="0">
              <a:ea typeface="ＭＳ Ｐゴシック" panose="020B0600070205080204" pitchFamily="34" charset="-128"/>
            </a:endParaRPr>
          </a:p>
          <a:p>
            <a:endParaRPr lang="en-AU" altLang="en-US" dirty="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5C8A6A78-D66E-68EA-EC37-D4155380C52F}"/>
              </a:ext>
            </a:extLst>
          </p:cNvPr>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a:extLst>
              <a:ext uri="{FF2B5EF4-FFF2-40B4-BE49-F238E27FC236}">
                <a16:creationId xmlns:a16="http://schemas.microsoft.com/office/drawing/2014/main" id="{558B3136-ABD3-957C-768D-1921103B3F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ea typeface="ＭＳ Ｐゴシック" panose="020B0600070205080204" pitchFamily="34" charset="-128"/>
              </a:rPr>
              <a:t>Discuss examples here.</a:t>
            </a:r>
          </a:p>
          <a:p>
            <a:endParaRPr lang="en-AU" altLang="en-US" dirty="0">
              <a:ea typeface="ＭＳ Ｐゴシック" panose="020B0600070205080204" pitchFamily="34" charset="-128"/>
            </a:endParaRPr>
          </a:p>
          <a:p>
            <a:endParaRPr lang="en-AU" altLang="en-US" b="1" dirty="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0DF7496-19E1-5D20-9F1D-0A4762081C04}"/>
              </a:ext>
            </a:extLst>
          </p:cNvPr>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id="{C6DE7354-12D8-6E59-B441-A88CBCA682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b="1" dirty="0">
                <a:ea typeface="ＭＳ Ｐゴシック" panose="020B0600070205080204" pitchFamily="34" charset="-128"/>
              </a:rPr>
              <a:t>Suggested Activity- refer back to whiteboard examples the group identified as hazardous manual tasks in their workplace and ask what controls are currently in place to manage the risk. Discuss where they belong in the hierarchy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FEF823CB-FF46-9637-5036-AC8C2C2B99A2}"/>
              </a:ext>
            </a:extLst>
          </p:cNvPr>
          <p:cNvSpPr txBox="1">
            <a:spLocks noGrp="1" noChangeArrowheads="1"/>
          </p:cNvSpPr>
          <p:nvPr/>
        </p:nvSpPr>
        <p:spPr bwMode="auto">
          <a:xfrm>
            <a:off x="3851275" y="9429750"/>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95" tIns="45798" rIns="91595" bIns="45798" anchor="b"/>
          <a:lstStyle>
            <a:lvl1pPr defTabSz="9159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59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667BC1F4-5904-4215-85EC-2117C92A8185}" type="slidenum">
              <a:rPr lang="en-AU" altLang="en-US">
                <a:latin typeface="Arial" panose="020B0604020202020204" pitchFamily="34" charset="0"/>
              </a:rPr>
              <a:pPr algn="r" eaLnBrk="1" hangingPunct="1">
                <a:spcBef>
                  <a:spcPct val="0"/>
                </a:spcBef>
              </a:pPr>
              <a:t>17</a:t>
            </a:fld>
            <a:endParaRPr lang="en-AU" altLang="en-US" dirty="0">
              <a:latin typeface="Arial" panose="020B0604020202020204" pitchFamily="34" charset="0"/>
            </a:endParaRPr>
          </a:p>
        </p:txBody>
      </p:sp>
      <p:sp>
        <p:nvSpPr>
          <p:cNvPr id="45059" name="Rectangle 2">
            <a:extLst>
              <a:ext uri="{FF2B5EF4-FFF2-40B4-BE49-F238E27FC236}">
                <a16:creationId xmlns:a16="http://schemas.microsoft.com/office/drawing/2014/main" id="{4275A1C4-2452-065E-64DB-CA5259C795D5}"/>
              </a:ext>
            </a:extLst>
          </p:cNvPr>
          <p:cNvSpPr>
            <a:spLocks noGrp="1" noRot="1" noChangeAspect="1" noChangeArrowheads="1" noTextEdit="1"/>
          </p:cNvSpPr>
          <p:nvPr>
            <p:ph type="sldImg"/>
          </p:nvPr>
        </p:nvSpPr>
        <p:spPr bwMode="auto">
          <a:xfrm>
            <a:off x="920750" y="742950"/>
            <a:ext cx="496570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a:extLst>
              <a:ext uri="{FF2B5EF4-FFF2-40B4-BE49-F238E27FC236}">
                <a16:creationId xmlns:a16="http://schemas.microsoft.com/office/drawing/2014/main" id="{CD252342-7E65-D78E-52E3-AB7270E271EB}"/>
              </a:ext>
            </a:extLst>
          </p:cNvPr>
          <p:cNvSpPr>
            <a:spLocks noGrp="1" noChangeArrowheads="1"/>
          </p:cNvSpPr>
          <p:nvPr>
            <p:ph type="body" idx="1"/>
          </p:nvPr>
        </p:nvSpPr>
        <p:spPr bwMode="auto">
          <a:xfrm>
            <a:off x="679450" y="4716463"/>
            <a:ext cx="5527675" cy="4951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95" tIns="45798" rIns="91595" bIns="45798"/>
          <a:lstStyle/>
          <a:p>
            <a:pPr defTabSz="914400" eaLnBrk="1" hangingPunct="1">
              <a:lnSpc>
                <a:spcPct val="80000"/>
              </a:lnSpc>
            </a:pPr>
            <a:r>
              <a:rPr lang="en-AU" altLang="en-US" sz="1000" dirty="0">
                <a:ea typeface="ＭＳ Ｐゴシック" panose="020B0600070205080204" pitchFamily="34" charset="-128"/>
              </a:rPr>
              <a:t>It is apparent that many workplaces are relying on lifting technique training as a sole control or a significant part of their manual tasks control strategy.</a:t>
            </a:r>
          </a:p>
          <a:p>
            <a:pPr defTabSz="914400" eaLnBrk="1" hangingPunct="1">
              <a:lnSpc>
                <a:spcPct val="80000"/>
              </a:lnSpc>
            </a:pPr>
            <a:endParaRPr lang="en-AU" altLang="en-US" sz="1000" dirty="0">
              <a:ea typeface="ＭＳ Ｐゴシック" panose="020B0600070205080204" pitchFamily="34" charset="-128"/>
            </a:endParaRPr>
          </a:p>
          <a:p>
            <a:pPr defTabSz="914400" eaLnBrk="1" hangingPunct="1">
              <a:lnSpc>
                <a:spcPct val="80000"/>
              </a:lnSpc>
            </a:pPr>
            <a:r>
              <a:rPr lang="en-AU" altLang="en-US" sz="1000" b="1" dirty="0">
                <a:ea typeface="ＭＳ Ｐゴシック" panose="020B0600070205080204" pitchFamily="34" charset="-128"/>
              </a:rPr>
              <a:t>So how effective is lifting techniques training in controlling manual tasks risks?</a:t>
            </a:r>
          </a:p>
          <a:p>
            <a:pPr defTabSz="914400" eaLnBrk="1" hangingPunct="1">
              <a:lnSpc>
                <a:spcPct val="80000"/>
              </a:lnSpc>
            </a:pPr>
            <a:r>
              <a:rPr lang="en-AU" altLang="en-US" sz="1000" dirty="0">
                <a:ea typeface="ＭＳ Ｐゴシック" panose="020B0600070205080204" pitchFamily="34" charset="-128"/>
              </a:rPr>
              <a:t>Being at the bottom of the hierarchy this control relies on worker behaviour and supervision.</a:t>
            </a:r>
          </a:p>
          <a:p>
            <a:pPr defTabSz="914400" eaLnBrk="1" hangingPunct="1">
              <a:lnSpc>
                <a:spcPct val="80000"/>
              </a:lnSpc>
            </a:pPr>
            <a:endParaRPr lang="en-AU" altLang="en-US" sz="1000" dirty="0">
              <a:ea typeface="ＭＳ Ｐゴシック" panose="020B0600070205080204" pitchFamily="34" charset="-128"/>
            </a:endParaRPr>
          </a:p>
          <a:p>
            <a:pPr defTabSz="914400" eaLnBrk="1" hangingPunct="1">
              <a:lnSpc>
                <a:spcPct val="80000"/>
              </a:lnSpc>
            </a:pPr>
            <a:r>
              <a:rPr lang="en-AU" altLang="en-US" sz="1000" dirty="0">
                <a:ea typeface="ＭＳ Ｐゴシック" panose="020B0600070205080204" pitchFamily="34" charset="-128"/>
              </a:rPr>
              <a:t>To date the research is fairly convincing as there is no evidence that lifting technique training reduces injury data, pain and discomfort of workers.</a:t>
            </a:r>
          </a:p>
          <a:p>
            <a:pPr defTabSz="914400" eaLnBrk="1" hangingPunct="1">
              <a:lnSpc>
                <a:spcPct val="80000"/>
              </a:lnSpc>
            </a:pPr>
            <a:endParaRPr lang="en-AU" altLang="en-US" sz="1000" dirty="0">
              <a:ea typeface="ＭＳ Ｐゴシック" panose="020B0600070205080204" pitchFamily="34" charset="-128"/>
            </a:endParaRPr>
          </a:p>
          <a:p>
            <a:pPr defTabSz="914400" eaLnBrk="1" hangingPunct="1">
              <a:lnSpc>
                <a:spcPct val="80000"/>
              </a:lnSpc>
            </a:pPr>
            <a:r>
              <a:rPr lang="en-AU" altLang="en-US" sz="1000" dirty="0">
                <a:ea typeface="ＭＳ Ｐゴシック" panose="020B0600070205080204" pitchFamily="34" charset="-128"/>
              </a:rPr>
              <a:t>This control relies on the worker doing the right thing, using the “lifting techniques”.  </a:t>
            </a:r>
          </a:p>
          <a:p>
            <a:pPr defTabSz="914400" eaLnBrk="1" hangingPunct="1">
              <a:lnSpc>
                <a:spcPct val="80000"/>
              </a:lnSpc>
            </a:pPr>
            <a:endParaRPr lang="en-AU" altLang="en-US" sz="1000" dirty="0">
              <a:ea typeface="ＭＳ Ｐゴシック" panose="020B0600070205080204" pitchFamily="34" charset="-128"/>
            </a:endParaRPr>
          </a:p>
          <a:p>
            <a:pPr defTabSz="914400" eaLnBrk="1" hangingPunct="1">
              <a:lnSpc>
                <a:spcPct val="80000"/>
              </a:lnSpc>
            </a:pPr>
            <a:r>
              <a:rPr lang="en-AU" altLang="en-US" sz="1000" dirty="0">
                <a:ea typeface="ＭＳ Ｐゴシック" panose="020B0600070205080204" pitchFamily="34" charset="-128"/>
              </a:rPr>
              <a:t>The key issue is that the risk factors are not changed in anyway so that even if the worker uses the lifting technique he/she may still be at risk.  There is no “safe” way to lift.  The question that should be asked is why does the worker have to lift?  Can we do it another way eg eliminate or use a design control.</a:t>
            </a:r>
          </a:p>
          <a:p>
            <a:pPr defTabSz="914400" eaLnBrk="1" hangingPunct="1">
              <a:lnSpc>
                <a:spcPct val="80000"/>
              </a:lnSpc>
            </a:pPr>
            <a:endParaRPr lang="en-AU" altLang="en-US" sz="1000" dirty="0">
              <a:ea typeface="ＭＳ Ｐゴシック" panose="020B0600070205080204" pitchFamily="34" charset="-128"/>
            </a:endParaRPr>
          </a:p>
          <a:p>
            <a:pPr defTabSz="914400" eaLnBrk="1" hangingPunct="1">
              <a:lnSpc>
                <a:spcPct val="80000"/>
              </a:lnSpc>
            </a:pPr>
            <a:r>
              <a:rPr lang="en-AU" altLang="en-US" sz="1000" dirty="0">
                <a:ea typeface="ＭＳ Ｐゴシック" panose="020B0600070205080204" pitchFamily="34" charset="-128"/>
              </a:rPr>
              <a:t>Refer to “lifting technique training; Is it effective”  WHSQ  fact sheet/web page</a:t>
            </a:r>
          </a:p>
          <a:p>
            <a:pPr defTabSz="914400" eaLnBrk="1" hangingPunct="1">
              <a:lnSpc>
                <a:spcPct val="80000"/>
              </a:lnSpc>
            </a:pPr>
            <a:endParaRPr lang="en-AU" altLang="en-US" sz="1000" dirty="0">
              <a:ea typeface="ＭＳ Ｐゴシック" panose="020B0600070205080204" pitchFamily="34" charset="-128"/>
            </a:endParaRPr>
          </a:p>
          <a:p>
            <a:pPr defTabSz="914400" eaLnBrk="1" hangingPunct="1">
              <a:lnSpc>
                <a:spcPct val="80000"/>
              </a:lnSpc>
            </a:pPr>
            <a:r>
              <a:rPr lang="en-AU" altLang="en-US" sz="1000" u="sng" dirty="0">
                <a:ea typeface="ＭＳ Ｐゴシック" panose="020B0600070205080204" pitchFamily="34" charset="-128"/>
              </a:rPr>
              <a:t>Examples of research (if required)</a:t>
            </a:r>
          </a:p>
          <a:p>
            <a:pPr defTabSz="914400" eaLnBrk="1" hangingPunct="1">
              <a:lnSpc>
                <a:spcPct val="80000"/>
              </a:lnSpc>
            </a:pPr>
            <a:r>
              <a:rPr lang="en-AU" altLang="en-US" sz="1000" dirty="0">
                <a:ea typeface="ＭＳ Ｐゴシック" panose="020B0600070205080204" pitchFamily="34" charset="-128"/>
              </a:rPr>
              <a:t>A  very large controlled trial of 4000 U.S postal workers with over 5.5 yrs of follow up included a 2 session back school ( physical therapist) of 3 hours of training with 3-4 reinforcement sessions over the succeeding few years. Found no long term benefits with training. (</a:t>
            </a:r>
            <a:r>
              <a:rPr lang="en-US" altLang="zh-CN" sz="1000" i="1" dirty="0">
                <a:ea typeface="SimSun" panose="02010600030101010101" pitchFamily="2" charset="-122"/>
              </a:rPr>
              <a:t>Daltroy, L.H., Iversen, M.D., Larson, M.G., Lew, R., Wright, E., Ryan, J., Zwerling, C., Fossel, A.H., Liang, M.H. (1997). A controlled trial of an educational program to prevent low back injuries. The New England Journal of Medicine, Vol. 337, Number 5, 322-328</a:t>
            </a:r>
            <a:r>
              <a:rPr lang="en-US" altLang="zh-CN" sz="1000" dirty="0">
                <a:ea typeface="SimSun" panose="02010600030101010101" pitchFamily="2" charset="-122"/>
              </a:rPr>
              <a:t>.)</a:t>
            </a:r>
          </a:p>
          <a:p>
            <a:pPr defTabSz="914400" eaLnBrk="1" hangingPunct="1">
              <a:lnSpc>
                <a:spcPct val="80000"/>
              </a:lnSpc>
            </a:pPr>
            <a:endParaRPr lang="en-AU" altLang="en-US" sz="1000" dirty="0">
              <a:ea typeface="ＭＳ Ｐゴシック" panose="020B0600070205080204" pitchFamily="34" charset="-128"/>
            </a:endParaRPr>
          </a:p>
          <a:p>
            <a:pPr defTabSz="914400" eaLnBrk="1" hangingPunct="1">
              <a:lnSpc>
                <a:spcPct val="80000"/>
              </a:lnSpc>
              <a:spcBef>
                <a:spcPct val="20000"/>
              </a:spcBef>
            </a:pPr>
            <a:r>
              <a:rPr lang="en-AU" altLang="en-US" sz="1000" dirty="0">
                <a:ea typeface="ＭＳ Ｐゴシック" panose="020B0600070205080204" pitchFamily="34" charset="-128"/>
              </a:rPr>
              <a:t>2001 review of 9 investigations showed strong evidence that back schools are not effective in prevention  (Linton, Van Tulder and Mauritus, 2001) ) , Only one showed a positive  impact on initial sick leave and duration of symptoms. </a:t>
            </a:r>
            <a:r>
              <a:rPr lang="en-AU" altLang="en-US" sz="1000" i="1" dirty="0">
                <a:ea typeface="ＭＳ Ｐゴシック" panose="020B0600070205080204" pitchFamily="34" charset="-128"/>
              </a:rPr>
              <a:t>(</a:t>
            </a:r>
            <a:r>
              <a:rPr lang="en-US" altLang="zh-CN" sz="1000" i="1" dirty="0">
                <a:ea typeface="SimSun" panose="02010600030101010101" pitchFamily="2" charset="-122"/>
              </a:rPr>
              <a:t>Linton, S.J. &amp; van Tulder, M.W. (2001). Preventive interventions for back and neck pain problems. Spine, Volume 26, Number 7, 778-787</a:t>
            </a:r>
            <a:r>
              <a:rPr lang="en-US" altLang="zh-CN" sz="1000" dirty="0">
                <a:ea typeface="SimSun" panose="02010600030101010101" pitchFamily="2" charset="-122"/>
              </a:rPr>
              <a:t>.)</a:t>
            </a:r>
            <a:endParaRPr lang="en-AU" altLang="en-US" sz="1000" dirty="0">
              <a:ea typeface="ＭＳ Ｐゴシック" panose="020B0600070205080204" pitchFamily="34" charset="-128"/>
            </a:endParaRPr>
          </a:p>
          <a:p>
            <a:pPr defTabSz="914400" eaLnBrk="1" hangingPunct="1">
              <a:lnSpc>
                <a:spcPct val="80000"/>
              </a:lnSpc>
            </a:pPr>
            <a:endParaRPr lang="en-AU" altLang="en-US" sz="1000" dirty="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55A1F304-2A34-5673-1277-54253043387F}"/>
              </a:ext>
            </a:extLst>
          </p:cNvPr>
          <p:cNvSpPr txBox="1">
            <a:spLocks noGrp="1" noChangeArrowheads="1"/>
          </p:cNvSpPr>
          <p:nvPr/>
        </p:nvSpPr>
        <p:spPr bwMode="auto">
          <a:xfrm>
            <a:off x="3851275" y="9429750"/>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95" tIns="45798" rIns="91595" bIns="45798" anchor="b"/>
          <a:lstStyle>
            <a:lvl1pPr defTabSz="9159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59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E54FECB0-6F9E-4158-912A-CDCA47B769B9}" type="slidenum">
              <a:rPr lang="en-AU" altLang="en-US">
                <a:latin typeface="Arial" panose="020B0604020202020204" pitchFamily="34" charset="0"/>
              </a:rPr>
              <a:pPr algn="r" eaLnBrk="1" hangingPunct="1">
                <a:spcBef>
                  <a:spcPct val="0"/>
                </a:spcBef>
              </a:pPr>
              <a:t>18</a:t>
            </a:fld>
            <a:endParaRPr lang="en-AU" altLang="en-US" dirty="0">
              <a:latin typeface="Arial" panose="020B0604020202020204" pitchFamily="34" charset="0"/>
            </a:endParaRPr>
          </a:p>
        </p:txBody>
      </p:sp>
      <p:sp>
        <p:nvSpPr>
          <p:cNvPr id="47107" name="Rectangle 7">
            <a:extLst>
              <a:ext uri="{FF2B5EF4-FFF2-40B4-BE49-F238E27FC236}">
                <a16:creationId xmlns:a16="http://schemas.microsoft.com/office/drawing/2014/main" id="{89DD831B-E43B-F3E1-445E-BAAE0835178E}"/>
              </a:ext>
            </a:extLst>
          </p:cNvPr>
          <p:cNvSpPr txBox="1">
            <a:spLocks noGrp="1" noChangeArrowheads="1"/>
          </p:cNvSpPr>
          <p:nvPr/>
        </p:nvSpPr>
        <p:spPr bwMode="auto">
          <a:xfrm>
            <a:off x="3851275" y="9429750"/>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5" tIns="45802" rIns="91605" bIns="45802" anchor="b"/>
          <a:lstStyle>
            <a:lvl1pPr defTabSz="9159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59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D1124DE4-B5D4-4D15-BA28-B52DF078A967}" type="slidenum">
              <a:rPr lang="en-AU" altLang="en-US">
                <a:latin typeface="Arial" panose="020B0604020202020204" pitchFamily="34" charset="0"/>
              </a:rPr>
              <a:pPr algn="r" eaLnBrk="1" hangingPunct="1">
                <a:spcBef>
                  <a:spcPct val="0"/>
                </a:spcBef>
              </a:pPr>
              <a:t>18</a:t>
            </a:fld>
            <a:endParaRPr lang="en-AU" altLang="en-US" dirty="0">
              <a:latin typeface="Arial" panose="020B0604020202020204" pitchFamily="34" charset="0"/>
            </a:endParaRPr>
          </a:p>
        </p:txBody>
      </p:sp>
      <p:sp>
        <p:nvSpPr>
          <p:cNvPr id="47108" name="Rectangle 2">
            <a:extLst>
              <a:ext uri="{FF2B5EF4-FFF2-40B4-BE49-F238E27FC236}">
                <a16:creationId xmlns:a16="http://schemas.microsoft.com/office/drawing/2014/main" id="{94289752-1B65-2DDB-94B0-78E816698ECB}"/>
              </a:ext>
            </a:extLst>
          </p:cNvPr>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3">
            <a:extLst>
              <a:ext uri="{FF2B5EF4-FFF2-40B4-BE49-F238E27FC236}">
                <a16:creationId xmlns:a16="http://schemas.microsoft.com/office/drawing/2014/main" id="{6D7B33AC-7622-5EF2-F057-C2ABFEBD07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5" tIns="45802" rIns="91605" bIns="45802"/>
          <a:lstStyle/>
          <a:p>
            <a:pPr defTabSz="914400"/>
            <a:r>
              <a:rPr lang="en-AU" altLang="en-US" b="1" dirty="0">
                <a:ea typeface="ＭＳ Ｐゴシック" panose="020B0600070205080204" pitchFamily="34" charset="-128"/>
              </a:rPr>
              <a:t>Recommend: </a:t>
            </a:r>
            <a:r>
              <a:rPr lang="en-AU" altLang="en-US" dirty="0">
                <a:ea typeface="ＭＳ Ｐゴシック" panose="020B0600070205080204" pitchFamily="34" charset="-128"/>
              </a:rPr>
              <a:t>you insert your own video of a manual task from your workplace that illustrates that lifting technique training is ineffectual because of the poor layout or design issues. </a:t>
            </a:r>
          </a:p>
          <a:p>
            <a:pPr defTabSz="914400"/>
            <a:r>
              <a:rPr lang="en-AU" altLang="en-US" dirty="0">
                <a:ea typeface="ＭＳ Ｐゴシック" panose="020B0600070205080204" pitchFamily="34" charset="-128"/>
              </a:rPr>
              <a:t>This example is in a warehouse. Work is 8hrs a day. Order pickers manually unload stock from shelves onto pallets located at floor level. The stock weight is 2kg-15kg. Workers are given a set number of orders per day.</a:t>
            </a:r>
          </a:p>
          <a:p>
            <a:pPr defTabSz="914400"/>
            <a:endParaRPr lang="en-AU" altLang="en-US" dirty="0">
              <a:ea typeface="ＭＳ Ｐゴシック" panose="020B0600070205080204" pitchFamily="34" charset="-128"/>
            </a:endParaRPr>
          </a:p>
          <a:p>
            <a:pPr defTabSz="914400"/>
            <a:r>
              <a:rPr lang="en-AU" altLang="en-US" dirty="0">
                <a:ea typeface="ＭＳ Ｐゴシック" panose="020B0600070205080204" pitchFamily="34" charset="-128"/>
              </a:rPr>
              <a:t>This worker may have been provided with lifting technique training.  However “lifting correctly” is difficult to do in this situation given the design issues.  </a:t>
            </a:r>
          </a:p>
          <a:p>
            <a:pPr defTabSz="914400"/>
            <a:r>
              <a:rPr lang="en-AU" altLang="en-US" dirty="0">
                <a:ea typeface="ＭＳ Ｐゴシック" panose="020B0600070205080204" pitchFamily="34" charset="-128"/>
              </a:rPr>
              <a:t>Encourage group discussion about the task eg identify the direct stressors and what is causing them (work area design- height of shelf resulting in stooping, location of pallet-requiring awkward postures, load handling issues and nature of the load are not as obvious from the video, however need to take into consideration-? The weights being handled, duration of exposure and the repetition).</a:t>
            </a:r>
          </a:p>
          <a:p>
            <a:pPr defTabSz="914400"/>
            <a:endParaRPr lang="en-AU" altLang="en-US" dirty="0">
              <a:ea typeface="ＭＳ Ｐゴシック" panose="020B0600070205080204" pitchFamily="34" charset="-128"/>
            </a:endParaRPr>
          </a:p>
          <a:p>
            <a:pPr defTabSz="914400"/>
            <a:r>
              <a:rPr lang="en-AU" altLang="en-US" dirty="0">
                <a:ea typeface="ＭＳ Ｐゴシック" panose="020B0600070205080204" pitchFamily="34" charset="-128"/>
              </a:rPr>
              <a:t>Discuss what would be better controls than lifting training eg raising height of racking, pulling pallet out from under racking, raising height of pallet.</a:t>
            </a:r>
          </a:p>
          <a:p>
            <a:pPr defTabSz="914400"/>
            <a:endParaRPr lang="en-AU" altLang="en-US" dirty="0">
              <a:ea typeface="ＭＳ Ｐゴシック" panose="020B0600070205080204" pitchFamily="34" charset="-128"/>
            </a:endParaRPr>
          </a:p>
          <a:p>
            <a:pPr defTabSz="914400"/>
            <a:endParaRPr lang="en-AU" altLang="en-US" dirty="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B85DFBC-9BC9-657E-89CD-FFF7CA4B0616}"/>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a:extLst>
              <a:ext uri="{FF2B5EF4-FFF2-40B4-BE49-F238E27FC236}">
                <a16:creationId xmlns:a16="http://schemas.microsoft.com/office/drawing/2014/main" id="{F30581C4-ED4E-2678-EE40-D24B24DF1437}"/>
              </a:ext>
            </a:extLst>
          </p:cNvPr>
          <p:cNvSpPr>
            <a:spLocks noGrp="1"/>
          </p:cNvSpPr>
          <p:nvPr>
            <p:ph type="body" idx="1"/>
          </p:nvPr>
        </p:nvSpPr>
        <p:spPr bwMode="auto">
          <a:xfrm>
            <a:off x="679450" y="4716463"/>
            <a:ext cx="5438775" cy="446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ea typeface="ＭＳ Ｐゴシック" panose="020B0600070205080204" pitchFamily="34" charset="-128"/>
              </a:rPr>
              <a:t>Training in the type of control measures implemented should be provided during induction into a new job and as part of an ongoing manual tasks risk control program. </a:t>
            </a:r>
          </a:p>
          <a:p>
            <a:r>
              <a:rPr lang="en-AU" altLang="en-US" dirty="0">
                <a:ea typeface="ＭＳ Ｐゴシック" panose="020B0600070205080204" pitchFamily="34" charset="-128"/>
              </a:rPr>
              <a:t>The training should include info on:</a:t>
            </a:r>
          </a:p>
          <a:p>
            <a:endParaRPr lang="en-AU" altLang="en-US" dirty="0">
              <a:ea typeface="ＭＳ Ｐゴシック" panose="020B0600070205080204" pitchFamily="34" charset="-128"/>
            </a:endParaRPr>
          </a:p>
          <a:p>
            <a:r>
              <a:rPr lang="en-AU" altLang="en-US" dirty="0">
                <a:ea typeface="ＭＳ Ｐゴシック" panose="020B0600070205080204" pitchFamily="34" charset="-128"/>
              </a:rPr>
              <a:t>Manual tasks risk management , including characteristics of hazardous manual tasks</a:t>
            </a:r>
          </a:p>
          <a:p>
            <a:r>
              <a:rPr lang="en-AU" altLang="en-US" dirty="0">
                <a:ea typeface="ＭＳ Ｐゴシック" panose="020B0600070205080204" pitchFamily="34" charset="-128"/>
              </a:rPr>
              <a:t>Specific manual tasks risks and the measures in place to control them</a:t>
            </a:r>
          </a:p>
          <a:p>
            <a:r>
              <a:rPr lang="en-AU" altLang="en-US" dirty="0">
                <a:ea typeface="ＭＳ Ｐゴシック" panose="020B0600070205080204" pitchFamily="34" charset="-128"/>
              </a:rPr>
              <a:t>How to perform manual tasks safely including the use of mechanical aids , tools , equipment and safe work procedures</a:t>
            </a:r>
          </a:p>
          <a:p>
            <a:r>
              <a:rPr lang="en-AU" altLang="en-US" dirty="0">
                <a:ea typeface="ＭＳ Ｐゴシック" panose="020B0600070205080204" pitchFamily="34" charset="-128"/>
              </a:rPr>
              <a:t>How to report a problem or maintenance issue</a:t>
            </a:r>
          </a:p>
          <a:p>
            <a:endParaRPr lang="en-AU" altLang="en-US" dirty="0">
              <a:ea typeface="ＭＳ Ｐゴシック" panose="020B0600070205080204" pitchFamily="34" charset="-128"/>
            </a:endParaRPr>
          </a:p>
          <a:p>
            <a:r>
              <a:rPr lang="en-AU" altLang="en-US" dirty="0">
                <a:ea typeface="ＭＳ Ｐゴシック" panose="020B0600070205080204" pitchFamily="34" charset="-128"/>
              </a:rPr>
              <a:t>( Hazardous Manual tasks COP 2021)</a:t>
            </a:r>
          </a:p>
          <a:p>
            <a:endParaRPr lang="en-AU" altLang="en-US" dirty="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B2E777DD-F9A8-6DDE-83C1-CE4B2DDACCA5}"/>
              </a:ext>
            </a:extLst>
          </p:cNvPr>
          <p:cNvSpPr txBox="1">
            <a:spLocks noGrp="1" noChangeArrowheads="1"/>
          </p:cNvSpPr>
          <p:nvPr/>
        </p:nvSpPr>
        <p:spPr bwMode="auto">
          <a:xfrm>
            <a:off x="3851275" y="9429750"/>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95" tIns="45798" rIns="91595" bIns="45798" anchor="b"/>
          <a:lstStyle>
            <a:lvl1pPr defTabSz="9159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59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FE034F2A-69F9-47F0-A29F-D0F9D25FE258}" type="slidenum">
              <a:rPr lang="en-AU" altLang="en-US">
                <a:latin typeface="Arial" panose="020B0604020202020204" pitchFamily="34" charset="0"/>
              </a:rPr>
              <a:pPr algn="r" eaLnBrk="1" hangingPunct="1">
                <a:spcBef>
                  <a:spcPct val="0"/>
                </a:spcBef>
              </a:pPr>
              <a:t>2</a:t>
            </a:fld>
            <a:endParaRPr lang="en-AU" altLang="en-US" dirty="0">
              <a:latin typeface="Arial" panose="020B0604020202020204" pitchFamily="34" charset="0"/>
            </a:endParaRPr>
          </a:p>
        </p:txBody>
      </p:sp>
      <p:sp>
        <p:nvSpPr>
          <p:cNvPr id="14339" name="Rectangle 2">
            <a:extLst>
              <a:ext uri="{FF2B5EF4-FFF2-40B4-BE49-F238E27FC236}">
                <a16:creationId xmlns:a16="http://schemas.microsoft.com/office/drawing/2014/main" id="{270A5E1C-BFAC-E661-9CBA-3EA989FAC5DD}"/>
              </a:ext>
            </a:extLst>
          </p:cNvPr>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a:extLst>
              <a:ext uri="{FF2B5EF4-FFF2-40B4-BE49-F238E27FC236}">
                <a16:creationId xmlns:a16="http://schemas.microsoft.com/office/drawing/2014/main" id="{B8637152-55A1-AF10-A0C0-4F33D769A1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95" tIns="45798" rIns="91595" bIns="45798"/>
          <a:lstStyle/>
          <a:p>
            <a:pPr defTabSz="914400" eaLnBrk="1" hangingPunct="1"/>
            <a:r>
              <a:rPr lang="en-AU" altLang="en-US" dirty="0">
                <a:ea typeface="ＭＳ Ｐゴシック" panose="020B0600070205080204" pitchFamily="34" charset="-128"/>
              </a:rPr>
              <a:t>Outline the aim of the session as per slide</a:t>
            </a:r>
          </a:p>
          <a:p>
            <a:pPr defTabSz="914400" eaLnBrk="1" hangingPunct="1"/>
            <a:endParaRPr lang="en-AU" altLang="en-US" dirty="0">
              <a:ea typeface="ＭＳ Ｐゴシック" panose="020B0600070205080204" pitchFamily="34" charset="-128"/>
            </a:endParaRPr>
          </a:p>
          <a:p>
            <a:pPr defTabSz="914400" eaLnBrk="1" hangingPunct="1"/>
            <a:r>
              <a:rPr lang="en-AU" altLang="en-US" dirty="0">
                <a:ea typeface="ＭＳ Ｐゴシック" panose="020B0600070205080204" pitchFamily="34" charset="-128"/>
              </a:rPr>
              <a:t>Tell group what the acronym PErforM stands for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61442E41-10C7-361E-07C6-24C1BCA3BD5A}"/>
              </a:ext>
            </a:extLst>
          </p:cNvPr>
          <p:cNvSpPr txBox="1">
            <a:spLocks noGrp="1" noChangeArrowheads="1"/>
          </p:cNvSpPr>
          <p:nvPr/>
        </p:nvSpPr>
        <p:spPr bwMode="auto">
          <a:xfrm>
            <a:off x="3851275" y="9429750"/>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95" tIns="45798" rIns="91595" bIns="45798" anchor="b"/>
          <a:lstStyle>
            <a:lvl1pPr defTabSz="9159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59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8CA19897-CF20-4098-AB65-D54C8674FA9E}" type="slidenum">
              <a:rPr lang="en-AU" altLang="en-US">
                <a:latin typeface="Arial" panose="020B0604020202020204" pitchFamily="34" charset="0"/>
              </a:rPr>
              <a:pPr algn="r" eaLnBrk="1" hangingPunct="1">
                <a:spcBef>
                  <a:spcPct val="0"/>
                </a:spcBef>
              </a:pPr>
              <a:t>20</a:t>
            </a:fld>
            <a:endParaRPr lang="en-AU" altLang="en-US" dirty="0">
              <a:latin typeface="Arial" panose="020B0604020202020204" pitchFamily="34" charset="0"/>
            </a:endParaRPr>
          </a:p>
        </p:txBody>
      </p:sp>
      <p:sp>
        <p:nvSpPr>
          <p:cNvPr id="51203" name="Rectangle 2">
            <a:extLst>
              <a:ext uri="{FF2B5EF4-FFF2-40B4-BE49-F238E27FC236}">
                <a16:creationId xmlns:a16="http://schemas.microsoft.com/office/drawing/2014/main" id="{5B78356E-7944-6A47-1BEE-E5974D007E2C}"/>
              </a:ext>
            </a:extLst>
          </p:cNvPr>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a:extLst>
              <a:ext uri="{FF2B5EF4-FFF2-40B4-BE49-F238E27FC236}">
                <a16:creationId xmlns:a16="http://schemas.microsoft.com/office/drawing/2014/main" id="{5029DC00-18E8-CD4F-2F04-B78D8717E8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95" tIns="45798" rIns="91595" bIns="45798"/>
          <a:lstStyle/>
          <a:p>
            <a:pPr defTabSz="914400" eaLnBrk="1" hangingPunct="1">
              <a:lnSpc>
                <a:spcPct val="90000"/>
              </a:lnSpc>
            </a:pPr>
            <a:r>
              <a:rPr lang="en-US" altLang="en-US" dirty="0">
                <a:ea typeface="ＭＳ Ｐゴシック" panose="020B0600070205080204" pitchFamily="34" charset="-128"/>
              </a:rPr>
              <a:t>The potential advantages to this method with worker involvement include: </a:t>
            </a:r>
          </a:p>
          <a:p>
            <a:pPr marL="1543050" lvl="3" indent="-171450" defTabSz="914400" eaLnBrk="1" hangingPunct="1">
              <a:lnSpc>
                <a:spcPct val="90000"/>
              </a:lnSpc>
              <a:buFont typeface="Wingdings" panose="05000000000000000000" pitchFamily="2" charset="2"/>
              <a:buChar char="Ø"/>
            </a:pPr>
            <a:r>
              <a:rPr lang="en-AU" altLang="en-US" dirty="0">
                <a:ea typeface="ＭＳ Ｐゴシック" panose="020B0600070205080204" pitchFamily="34" charset="-128"/>
              </a:rPr>
              <a:t>work carried out in more optimum postures with good ergonomic design and reduced physical risks will have a positive impact on productivity and quality –research supports this. ( to provide fact sheet)</a:t>
            </a:r>
            <a:endParaRPr lang="en-US" altLang="en-US" dirty="0">
              <a:ea typeface="ＭＳ Ｐゴシック" panose="020B0600070205080204" pitchFamily="34" charset="-128"/>
            </a:endParaRPr>
          </a:p>
          <a:p>
            <a:pPr marL="1543050" lvl="3" indent="-171450" defTabSz="914400" eaLnBrk="1" hangingPunct="1">
              <a:lnSpc>
                <a:spcPct val="90000"/>
              </a:lnSpc>
              <a:buFont typeface="Wingdings" panose="05000000000000000000" pitchFamily="2" charset="2"/>
              <a:buChar char="Ø"/>
            </a:pPr>
            <a:r>
              <a:rPr lang="en-US" altLang="en-US" dirty="0">
                <a:ea typeface="ＭＳ Ｐゴシック" panose="020B0600070205080204" pitchFamily="34" charset="-128"/>
              </a:rPr>
              <a:t>the development of more effective controls.  The controls will target the specific risk factors and importantly they will be useable by workers, in their work environment – because they know what works, and what doesn’t. </a:t>
            </a:r>
            <a:r>
              <a:rPr lang="en-US" altLang="en-US" i="1" dirty="0">
                <a:ea typeface="ＭＳ Ｐゴシック" panose="020B0600070205080204" pitchFamily="34" charset="-128"/>
              </a:rPr>
              <a:t>Relate example of where external person chooses a control which is impractical/unsuitable for use by workers and ends up being never used / waste of money.</a:t>
            </a:r>
          </a:p>
          <a:p>
            <a:pPr marL="1543050" lvl="3" indent="-171450" defTabSz="914400" eaLnBrk="1" hangingPunct="1">
              <a:lnSpc>
                <a:spcPct val="90000"/>
              </a:lnSpc>
              <a:buFont typeface="Wingdings" panose="05000000000000000000" pitchFamily="2" charset="2"/>
              <a:buChar char="Ø"/>
            </a:pPr>
            <a:r>
              <a:rPr lang="en-US" altLang="en-US" dirty="0">
                <a:ea typeface="ＭＳ Ｐゴシック" panose="020B0600070205080204" pitchFamily="34" charset="-128"/>
              </a:rPr>
              <a:t>provide a sense of ownership for everyone - and therefore a commitment to the whole process in particular re implementing new controls.</a:t>
            </a:r>
          </a:p>
          <a:p>
            <a:pPr marL="1543050" lvl="3" indent="-171450" defTabSz="914400" eaLnBrk="1" hangingPunct="1">
              <a:lnSpc>
                <a:spcPct val="90000"/>
              </a:lnSpc>
              <a:buFont typeface="Wingdings" panose="05000000000000000000" pitchFamily="2" charset="2"/>
              <a:buChar char="Ø"/>
            </a:pPr>
            <a:r>
              <a:rPr lang="en-US" altLang="en-US" dirty="0">
                <a:ea typeface="ＭＳ Ｐゴシック" panose="020B0600070205080204" pitchFamily="34" charset="-128"/>
              </a:rPr>
              <a:t>Improved safety culture including more rapid acceptance of organizational change, </a:t>
            </a:r>
            <a:r>
              <a:rPr lang="en-AU" altLang="en-US" dirty="0">
                <a:ea typeface="ＭＳ Ｐゴシック" panose="020B0600070205080204" pitchFamily="34" charset="-128"/>
              </a:rPr>
              <a:t>Less injuries,  less turnover , less absenteeism</a:t>
            </a:r>
            <a:r>
              <a:rPr lang="en-US" altLang="en-US" dirty="0">
                <a:ea typeface="ＭＳ Ｐゴシック" panose="020B0600070205080204" pitchFamily="34" charset="-128"/>
              </a:rPr>
              <a:t> </a:t>
            </a:r>
          </a:p>
          <a:p>
            <a:pPr marL="1543050" lvl="3" indent="-171450" defTabSz="914400" eaLnBrk="1" hangingPunct="1">
              <a:lnSpc>
                <a:spcPct val="90000"/>
              </a:lnSpc>
              <a:buFont typeface="Wingdings" panose="05000000000000000000" pitchFamily="2" charset="2"/>
              <a:buChar char="Ø"/>
            </a:pPr>
            <a:r>
              <a:rPr lang="en-US" altLang="en-US" dirty="0">
                <a:ea typeface="ＭＳ Ｐゴシック" panose="020B0600070205080204" pitchFamily="34" charset="-128"/>
              </a:rPr>
              <a:t>Participative ergonomics also relies on good communication strategies between all levels of staff – and this can contribute to improved morale and productivity.</a:t>
            </a:r>
          </a:p>
          <a:p>
            <a:pPr marL="1543050" lvl="3" indent="-171450" defTabSz="914400" eaLnBrk="1" hangingPunct="1">
              <a:lnSpc>
                <a:spcPct val="90000"/>
              </a:lnSpc>
              <a:buFont typeface="Wingdings" panose="05000000000000000000" pitchFamily="2" charset="2"/>
              <a:buChar char="Ø"/>
            </a:pPr>
            <a:r>
              <a:rPr lang="en-AU" altLang="en-US" dirty="0">
                <a:ea typeface="ＭＳ Ｐゴシック" panose="020B0600070205080204" pitchFamily="34" charset="-128"/>
              </a:rPr>
              <a:t>are all associated benefits to participative ergonomics</a:t>
            </a:r>
          </a:p>
          <a:p>
            <a:pPr defTabSz="914400" eaLnBrk="1" hangingPunct="1">
              <a:lnSpc>
                <a:spcPct val="90000"/>
              </a:lnSpc>
            </a:pPr>
            <a:endParaRPr lang="en-AU" altLang="en-US" dirty="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0CCF2EA-C38F-3535-C1AC-ED3F198EA3B5}"/>
              </a:ext>
            </a:extLst>
          </p:cNvPr>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a:extLst>
              <a:ext uri="{FF2B5EF4-FFF2-40B4-BE49-F238E27FC236}">
                <a16:creationId xmlns:a16="http://schemas.microsoft.com/office/drawing/2014/main" id="{57647C5E-6724-0C34-A14C-454BE93715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AU" altLang="en-US" sz="800" dirty="0">
                <a:ea typeface="ＭＳ Ｐゴシック" panose="020B0600070205080204" pitchFamily="34" charset="-128"/>
              </a:rPr>
              <a:t>Many researchers have found that management support and leadership are strong influencing factors in affecting health and safety outcomes. WHSQ have found that it is critical for success that the organisation management actively support the PErforM program. </a:t>
            </a:r>
          </a:p>
          <a:p>
            <a:pPr>
              <a:lnSpc>
                <a:spcPct val="80000"/>
              </a:lnSpc>
            </a:pPr>
            <a:r>
              <a:rPr lang="en-AU" altLang="en-US" sz="800" b="1" dirty="0">
                <a:ea typeface="ＭＳ Ｐゴシック" panose="020B0600070205080204" pitchFamily="34" charset="-128"/>
              </a:rPr>
              <a:t>Management commitment to safety </a:t>
            </a:r>
            <a:r>
              <a:rPr lang="en-AU" altLang="en-US" sz="800" dirty="0">
                <a:ea typeface="ＭＳ Ｐゴシック" panose="020B0600070205080204" pitchFamily="34" charset="-128"/>
              </a:rPr>
              <a:t>is associated with a reduction in risk-taking behaviours and violations, lower levels of self-report incidents and higher levels of learning from safety events. </a:t>
            </a:r>
          </a:p>
          <a:p>
            <a:pPr>
              <a:lnSpc>
                <a:spcPct val="80000"/>
              </a:lnSpc>
            </a:pPr>
            <a:r>
              <a:rPr lang="en-AU" altLang="en-US" sz="800" b="1" dirty="0">
                <a:ea typeface="ＭＳ Ｐゴシック" panose="020B0600070205080204" pitchFamily="34" charset="-128"/>
              </a:rPr>
              <a:t>Perceptions that safety policies and procedures are enforced </a:t>
            </a:r>
            <a:r>
              <a:rPr lang="en-AU" altLang="en-US" sz="800" dirty="0">
                <a:ea typeface="ＭＳ Ｐゴシック" panose="020B0600070205080204" pitchFamily="34" charset="-128"/>
              </a:rPr>
              <a:t>and consistently implemented are associated with lower levels of incident under-reporting, self-report injury incident and higher levels of satisfaction with the organisation. </a:t>
            </a:r>
          </a:p>
          <a:p>
            <a:pPr>
              <a:lnSpc>
                <a:spcPct val="80000"/>
              </a:lnSpc>
            </a:pPr>
            <a:r>
              <a:rPr lang="en-AU" altLang="en-US" sz="800" b="1" dirty="0">
                <a:ea typeface="ＭＳ Ｐゴシック" panose="020B0600070205080204" pitchFamily="34" charset="-128"/>
              </a:rPr>
              <a:t>Leader support for safety and openness to safety suggestions </a:t>
            </a:r>
            <a:r>
              <a:rPr lang="en-AU" altLang="en-US" sz="800" dirty="0">
                <a:ea typeface="ＭＳ Ｐゴシック" panose="020B0600070205080204" pitchFamily="34" charset="-128"/>
              </a:rPr>
              <a:t>is associated with higher levels of employee willingness to raise safety issues, lower levels of self-report injuries, higher levels of satisfaction with the organisation and can lead to a long-term improvement in safe working practices. </a:t>
            </a:r>
          </a:p>
          <a:p>
            <a:pPr>
              <a:lnSpc>
                <a:spcPct val="80000"/>
              </a:lnSpc>
            </a:pPr>
            <a:r>
              <a:rPr lang="en-AU" altLang="en-US" sz="800" b="1" dirty="0">
                <a:ea typeface="ＭＳ Ｐゴシック" panose="020B0600070205080204" pitchFamily="34" charset="-128"/>
              </a:rPr>
              <a:t>Safety communication </a:t>
            </a:r>
            <a:r>
              <a:rPr lang="en-AU" altLang="en-US" sz="800" dirty="0">
                <a:ea typeface="ＭＳ Ｐゴシック" panose="020B0600070205080204" pitchFamily="34" charset="-128"/>
              </a:rPr>
              <a:t>between management and the workforce is associated with a reduction in the levels of risk-taking behaviours, promotion of positive safety behaviours and reduced levels of self-report work-related pain. </a:t>
            </a:r>
          </a:p>
          <a:p>
            <a:pPr>
              <a:lnSpc>
                <a:spcPct val="80000"/>
              </a:lnSpc>
            </a:pPr>
            <a:r>
              <a:rPr lang="en-AU" altLang="en-US" sz="800" b="1" dirty="0">
                <a:ea typeface="ＭＳ Ｐゴシック" panose="020B0600070205080204" pitchFamily="34" charset="-128"/>
              </a:rPr>
              <a:t>Active involvement in safety </a:t>
            </a:r>
            <a:r>
              <a:rPr lang="en-AU" altLang="en-US" sz="800" dirty="0">
                <a:ea typeface="ＭＳ Ｐゴシック" panose="020B0600070205080204" pitchFamily="34" charset="-128"/>
              </a:rPr>
              <a:t>helps promote perceptions of a positive safety climate and fosters increased levels of employee accountability and responsibility for safety </a:t>
            </a:r>
          </a:p>
          <a:p>
            <a:pPr>
              <a:lnSpc>
                <a:spcPct val="80000"/>
              </a:lnSpc>
            </a:pPr>
            <a:endParaRPr lang="en-AU" altLang="en-US" sz="800" dirty="0">
              <a:ea typeface="ＭＳ Ｐゴシック" panose="020B0600070205080204" pitchFamily="34" charset="-128"/>
            </a:endParaRPr>
          </a:p>
          <a:p>
            <a:pPr>
              <a:lnSpc>
                <a:spcPct val="80000"/>
              </a:lnSpc>
            </a:pPr>
            <a:r>
              <a:rPr lang="en-AU" altLang="en-US" sz="800" dirty="0">
                <a:ea typeface="ＭＳ Ｐゴシック" panose="020B0600070205080204" pitchFamily="34" charset="-128"/>
              </a:rPr>
              <a:t>AS per HSE “</a:t>
            </a:r>
            <a:r>
              <a:rPr lang="en-AU" altLang="en-US" sz="800" b="1" dirty="0">
                <a:ea typeface="ＭＳ Ｐゴシック" panose="020B0600070205080204" pitchFamily="34" charset="-128"/>
              </a:rPr>
              <a:t>A review of the literature on effective leadership behaviours for safety</a:t>
            </a:r>
            <a:r>
              <a:rPr lang="en-AU" altLang="en-US" sz="800" dirty="0">
                <a:ea typeface="ＭＳ Ｐゴシック" panose="020B0600070205080204" pitchFamily="34" charset="-128"/>
              </a:rPr>
              <a:t> “ published 2012- an extensive review of published evidence from the last 10 years- capturing current knowledge in the area of leadership. </a:t>
            </a:r>
          </a:p>
          <a:p>
            <a:pPr>
              <a:lnSpc>
                <a:spcPct val="80000"/>
              </a:lnSpc>
            </a:pPr>
            <a:endParaRPr lang="en-AU" altLang="en-US" sz="800" dirty="0">
              <a:ea typeface="ＭＳ Ｐゴシック" panose="020B0600070205080204" pitchFamily="34" charset="-128"/>
            </a:endParaRPr>
          </a:p>
          <a:p>
            <a:pPr>
              <a:lnSpc>
                <a:spcPct val="80000"/>
              </a:lnSpc>
            </a:pPr>
            <a:r>
              <a:rPr lang="en-AU" altLang="en-US" sz="800" b="1" dirty="0">
                <a:ea typeface="ＭＳ Ｐゴシック" panose="020B0600070205080204" pitchFamily="34" charset="-128"/>
              </a:rPr>
              <a:t>Due diligence</a:t>
            </a:r>
            <a:r>
              <a:rPr lang="en-AU" altLang="en-US" sz="800" dirty="0">
                <a:ea typeface="ＭＳ Ｐゴシック" panose="020B0600070205080204" pitchFamily="34" charset="-128"/>
              </a:rPr>
              <a:t> in relation to ensuring health and safety is defined for the first time in the model Work Health and Safety Bill. In demonstrating due diligence, officers will need to show that they have personally taken reasonable steps to:</a:t>
            </a:r>
          </a:p>
          <a:p>
            <a:pPr>
              <a:lnSpc>
                <a:spcPct val="80000"/>
              </a:lnSpc>
            </a:pPr>
            <a:r>
              <a:rPr lang="en-AU" altLang="en-US" sz="800" dirty="0">
                <a:ea typeface="ＭＳ Ｐゴシック" panose="020B0600070205080204" pitchFamily="34" charset="-128"/>
              </a:rPr>
              <a:t>-acquire and update their knowledge of health and safety matters </a:t>
            </a:r>
          </a:p>
          <a:p>
            <a:pPr>
              <a:lnSpc>
                <a:spcPct val="80000"/>
              </a:lnSpc>
            </a:pPr>
            <a:r>
              <a:rPr lang="en-AU" altLang="en-US" sz="800" dirty="0">
                <a:ea typeface="ＭＳ Ｐゴシック" panose="020B0600070205080204" pitchFamily="34" charset="-128"/>
              </a:rPr>
              <a:t>-understand the operations being carried out by the person conducting the business or undertaking in which they are employed, and the hazards and risks associated with the operations </a:t>
            </a:r>
          </a:p>
          <a:p>
            <a:pPr>
              <a:lnSpc>
                <a:spcPct val="80000"/>
              </a:lnSpc>
            </a:pPr>
            <a:r>
              <a:rPr lang="en-AU" altLang="en-US" sz="800" dirty="0">
                <a:ea typeface="ＭＳ Ｐゴシック" panose="020B0600070205080204" pitchFamily="34" charset="-128"/>
              </a:rPr>
              <a:t>-ensure that the person conducting the business or undertaking has, and uses, appropriate resources and processes to eliminate or minimise health and safety risks arising from work being done </a:t>
            </a:r>
          </a:p>
          <a:p>
            <a:pPr>
              <a:lnSpc>
                <a:spcPct val="80000"/>
              </a:lnSpc>
            </a:pPr>
            <a:r>
              <a:rPr lang="en-AU" altLang="en-US" sz="800" dirty="0">
                <a:ea typeface="ＭＳ Ｐゴシック" panose="020B0600070205080204" pitchFamily="34" charset="-128"/>
              </a:rPr>
              <a:t>-ensure that the person conducting the business or undertaking has appropriate processes in place to receive and respond promptly to information regarding incidents, hazards and risks </a:t>
            </a:r>
          </a:p>
          <a:p>
            <a:pPr>
              <a:lnSpc>
                <a:spcPct val="80000"/>
              </a:lnSpc>
            </a:pPr>
            <a:r>
              <a:rPr lang="en-AU" altLang="en-US" sz="800" dirty="0">
                <a:ea typeface="ＭＳ Ｐゴシック" panose="020B0600070205080204" pitchFamily="34" charset="-128"/>
              </a:rPr>
              <a:t>-ensure that the person conducting the business or undertaking has, and uses, processes for complying with duties or obligations under the WHS Bill. </a:t>
            </a:r>
          </a:p>
          <a:p>
            <a:pPr>
              <a:lnSpc>
                <a:spcPct val="80000"/>
              </a:lnSpc>
            </a:pPr>
            <a:r>
              <a:rPr lang="en-AU" altLang="en-US" sz="800" i="1" dirty="0">
                <a:ea typeface="ＭＳ Ｐゴシック" panose="020B0600070205080204" pitchFamily="34" charset="-128"/>
              </a:rPr>
              <a:t>As part of due diligence requirements, officers need up to date knowledge about safety issues. They must also ensure that their employer and workers have ready access to information that will help them to avoid risks and hazards in the workplace.</a:t>
            </a:r>
          </a:p>
          <a:p>
            <a:pPr>
              <a:lnSpc>
                <a:spcPct val="80000"/>
              </a:lnSpc>
            </a:pPr>
            <a:endParaRPr lang="en-AU" altLang="en-US" sz="800" i="1" dirty="0">
              <a:ea typeface="ＭＳ Ｐゴシック" panose="020B0600070205080204" pitchFamily="34" charset="-128"/>
            </a:endParaRPr>
          </a:p>
          <a:p>
            <a:pPr>
              <a:lnSpc>
                <a:spcPct val="80000"/>
              </a:lnSpc>
            </a:pPr>
            <a:r>
              <a:rPr lang="en-AU" altLang="en-US" sz="800" i="1" dirty="0">
                <a:ea typeface="ＭＳ Ｐゴシック" panose="020B0600070205080204" pitchFamily="34" charset="-128"/>
              </a:rPr>
              <a:t>Refer to PErforM resource manual for workplace trainers for PErforM business case template (Appendix 11).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8B121249-AEF8-3EBB-BF79-E7D476155CA7}"/>
              </a:ext>
            </a:extLst>
          </p:cNvPr>
          <p:cNvSpPr txBox="1">
            <a:spLocks noGrp="1" noChangeArrowheads="1"/>
          </p:cNvSpPr>
          <p:nvPr/>
        </p:nvSpPr>
        <p:spPr bwMode="auto">
          <a:xfrm>
            <a:off x="3851275" y="9429750"/>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95" tIns="45798" rIns="91595" bIns="45798" anchor="b"/>
          <a:lstStyle>
            <a:lvl1pPr defTabSz="9159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59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461B10A6-C415-4DC6-A54A-471E38ABBE8C}" type="slidenum">
              <a:rPr lang="en-AU" altLang="en-US">
                <a:latin typeface="Arial" panose="020B0604020202020204" pitchFamily="34" charset="0"/>
              </a:rPr>
              <a:pPr algn="r" eaLnBrk="1" hangingPunct="1">
                <a:spcBef>
                  <a:spcPct val="0"/>
                </a:spcBef>
              </a:pPr>
              <a:t>22</a:t>
            </a:fld>
            <a:endParaRPr lang="en-AU" altLang="en-US" dirty="0">
              <a:latin typeface="Arial" panose="020B0604020202020204" pitchFamily="34" charset="0"/>
            </a:endParaRPr>
          </a:p>
        </p:txBody>
      </p:sp>
      <p:sp>
        <p:nvSpPr>
          <p:cNvPr id="55299" name="Rectangle 2">
            <a:extLst>
              <a:ext uri="{FF2B5EF4-FFF2-40B4-BE49-F238E27FC236}">
                <a16:creationId xmlns:a16="http://schemas.microsoft.com/office/drawing/2014/main" id="{10BF0E40-428F-46AC-432D-545E6C59808A}"/>
              </a:ext>
            </a:extLst>
          </p:cNvPr>
          <p:cNvSpPr>
            <a:spLocks noGrp="1" noRot="1" noChangeAspect="1" noChangeArrowheads="1" noTextEdit="1"/>
          </p:cNvSpPr>
          <p:nvPr>
            <p:ph type="sldImg"/>
          </p:nvPr>
        </p:nvSpPr>
        <p:spPr bwMode="auto">
          <a:xfrm>
            <a:off x="919163" y="742950"/>
            <a:ext cx="496570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a:extLst>
              <a:ext uri="{FF2B5EF4-FFF2-40B4-BE49-F238E27FC236}">
                <a16:creationId xmlns:a16="http://schemas.microsoft.com/office/drawing/2014/main" id="{F817184E-A380-64DC-671C-768334AD4B5C}"/>
              </a:ext>
            </a:extLst>
          </p:cNvPr>
          <p:cNvSpPr>
            <a:spLocks noGrp="1" noChangeArrowheads="1"/>
          </p:cNvSpPr>
          <p:nvPr>
            <p:ph type="body" idx="1"/>
          </p:nvPr>
        </p:nvSpPr>
        <p:spPr bwMode="auto">
          <a:xfrm>
            <a:off x="679450" y="4714875"/>
            <a:ext cx="5438775"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95" tIns="45798" rIns="91595" bIns="45798"/>
          <a:lstStyle/>
          <a:p>
            <a:pPr defTabSz="914400" eaLnBrk="1" hangingPunct="1"/>
            <a:r>
              <a:rPr lang="en-AU" altLang="en-US" dirty="0">
                <a:ea typeface="ＭＳ Ｐゴシック" panose="020B0600070205080204" pitchFamily="34" charset="-128"/>
              </a:rPr>
              <a:t>So as Steve and Adrienne highlighted good safety leaders are actively involved in safety.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52BAA3E5-3691-5DAF-5289-65C6E8754438}"/>
              </a:ext>
            </a:extLst>
          </p:cNvPr>
          <p:cNvSpPr txBox="1">
            <a:spLocks noGrp="1" noChangeArrowheads="1"/>
          </p:cNvSpPr>
          <p:nvPr/>
        </p:nvSpPr>
        <p:spPr bwMode="auto">
          <a:xfrm>
            <a:off x="3851275" y="9429750"/>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95" tIns="45798" rIns="91595" bIns="45798" anchor="b"/>
          <a:lstStyle>
            <a:lvl1pPr defTabSz="9159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59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9ADFC098-A1F8-4C59-A94B-F7DFFFFC0516}" type="slidenum">
              <a:rPr lang="en-AU" altLang="en-US">
                <a:latin typeface="Arial" panose="020B0604020202020204" pitchFamily="34" charset="0"/>
              </a:rPr>
              <a:pPr algn="r" eaLnBrk="1" hangingPunct="1">
                <a:spcBef>
                  <a:spcPct val="0"/>
                </a:spcBef>
              </a:pPr>
              <a:t>23</a:t>
            </a:fld>
            <a:endParaRPr lang="en-AU" altLang="en-US" dirty="0">
              <a:latin typeface="Arial" panose="020B0604020202020204" pitchFamily="34" charset="0"/>
            </a:endParaRPr>
          </a:p>
        </p:txBody>
      </p:sp>
      <p:sp>
        <p:nvSpPr>
          <p:cNvPr id="57347" name="Rectangle 2">
            <a:extLst>
              <a:ext uri="{FF2B5EF4-FFF2-40B4-BE49-F238E27FC236}">
                <a16:creationId xmlns:a16="http://schemas.microsoft.com/office/drawing/2014/main" id="{B62D3204-923E-EA03-14C1-DDD154586462}"/>
              </a:ext>
            </a:extLst>
          </p:cNvPr>
          <p:cNvSpPr>
            <a:spLocks noGrp="1" noRot="1" noChangeAspect="1" noChangeArrowheads="1" noTextEdit="1"/>
          </p:cNvSpPr>
          <p:nvPr>
            <p:ph type="sldImg"/>
          </p:nvPr>
        </p:nvSpPr>
        <p:spPr bwMode="auto">
          <a:xfrm>
            <a:off x="919163" y="742950"/>
            <a:ext cx="496570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a:extLst>
              <a:ext uri="{FF2B5EF4-FFF2-40B4-BE49-F238E27FC236}">
                <a16:creationId xmlns:a16="http://schemas.microsoft.com/office/drawing/2014/main" id="{302E2913-4BA5-3CE2-480F-7670D4A53E90}"/>
              </a:ext>
            </a:extLst>
          </p:cNvPr>
          <p:cNvSpPr>
            <a:spLocks noGrp="1" noChangeArrowheads="1"/>
          </p:cNvSpPr>
          <p:nvPr>
            <p:ph type="body" idx="1"/>
          </p:nvPr>
        </p:nvSpPr>
        <p:spPr bwMode="auto">
          <a:xfrm>
            <a:off x="679450" y="4714875"/>
            <a:ext cx="5438775"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95" tIns="45798" rIns="91595" bIns="45798"/>
          <a:lstStyle/>
          <a:p>
            <a:pPr defTabSz="914400" eaLnBrk="1" hangingPunct="1"/>
            <a:r>
              <a:rPr lang="en-AU" altLang="en-US" dirty="0">
                <a:ea typeface="ＭＳ Ｐゴシック" panose="020B0600070205080204" pitchFamily="34" charset="-128"/>
              </a:rPr>
              <a:t>And now we will hear from Adrienne Tracy, Ergonomics consultant, about what safety leaders did that resulted in better outcomes during a recent pilot program.</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8E5BD8C9-6CCD-49A8-A975-0BC827E80312}"/>
              </a:ext>
            </a:extLst>
          </p:cNvPr>
          <p:cNvSpPr txBox="1">
            <a:spLocks noGrp="1" noChangeArrowheads="1"/>
          </p:cNvSpPr>
          <p:nvPr/>
        </p:nvSpPr>
        <p:spPr bwMode="auto">
          <a:xfrm>
            <a:off x="3851275" y="9429750"/>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95" tIns="45798" rIns="91595" bIns="45798" anchor="b"/>
          <a:lstStyle>
            <a:lvl1pPr defTabSz="9159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59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088A9A51-5166-4994-8DB9-6DF6CDC51C0B}" type="slidenum">
              <a:rPr lang="en-AU" altLang="en-US">
                <a:latin typeface="Arial" panose="020B0604020202020204" pitchFamily="34" charset="0"/>
              </a:rPr>
              <a:pPr algn="r" eaLnBrk="1" hangingPunct="1">
                <a:spcBef>
                  <a:spcPct val="0"/>
                </a:spcBef>
              </a:pPr>
              <a:t>24</a:t>
            </a:fld>
            <a:endParaRPr lang="en-AU" altLang="en-US" dirty="0">
              <a:latin typeface="Arial" panose="020B0604020202020204" pitchFamily="34" charset="0"/>
            </a:endParaRPr>
          </a:p>
        </p:txBody>
      </p:sp>
      <p:sp>
        <p:nvSpPr>
          <p:cNvPr id="59395" name="Rectangle 2">
            <a:extLst>
              <a:ext uri="{FF2B5EF4-FFF2-40B4-BE49-F238E27FC236}">
                <a16:creationId xmlns:a16="http://schemas.microsoft.com/office/drawing/2014/main" id="{34546FEA-32D1-B7D3-9609-78C2351919E2}"/>
              </a:ext>
            </a:extLst>
          </p:cNvPr>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a:extLst>
              <a:ext uri="{FF2B5EF4-FFF2-40B4-BE49-F238E27FC236}">
                <a16:creationId xmlns:a16="http://schemas.microsoft.com/office/drawing/2014/main" id="{DD2C3D89-6738-A080-21BA-2B11B65671CB}"/>
              </a:ext>
            </a:extLst>
          </p:cNvPr>
          <p:cNvSpPr>
            <a:spLocks noGrp="1" noChangeArrowheads="1"/>
          </p:cNvSpPr>
          <p:nvPr>
            <p:ph type="body" idx="1"/>
          </p:nvPr>
        </p:nvSpPr>
        <p:spPr bwMode="auto">
          <a:xfrm>
            <a:off x="149225" y="4714875"/>
            <a:ext cx="63531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95" tIns="45798" rIns="91595" bIns="45798"/>
          <a:lstStyle/>
          <a:p>
            <a:pPr marL="206375" indent="-206375" defTabSz="914400" eaLnBrk="1" hangingPunct="1">
              <a:lnSpc>
                <a:spcPct val="80000"/>
              </a:lnSpc>
            </a:pPr>
            <a:r>
              <a:rPr lang="en-AU" altLang="en-US" sz="900" b="1" dirty="0">
                <a:ea typeface="ＭＳ Ｐゴシック" panose="020B0600070205080204" pitchFamily="34" charset="-128"/>
              </a:rPr>
              <a:t>Management commitment</a:t>
            </a:r>
            <a:r>
              <a:rPr lang="en-AU" altLang="en-US" sz="900" dirty="0">
                <a:ea typeface="ＭＳ Ｐゴシック" panose="020B0600070205080204" pitchFamily="34" charset="-128"/>
              </a:rPr>
              <a:t> is critical in order to ensure that adequate resources are given for the successful roll out of PErforM in the workplace/organisation. </a:t>
            </a:r>
          </a:p>
          <a:p>
            <a:pPr marL="206375" indent="-206375" defTabSz="914400" eaLnBrk="1" hangingPunct="1">
              <a:lnSpc>
                <a:spcPct val="80000"/>
              </a:lnSpc>
            </a:pPr>
            <a:r>
              <a:rPr lang="en-AU" altLang="en-US" sz="900" b="1" dirty="0">
                <a:ea typeface="ＭＳ Ｐゴシック" panose="020B0600070205080204" pitchFamily="34" charset="-128"/>
              </a:rPr>
              <a:t>Appoint a PErforM Champion </a:t>
            </a:r>
            <a:r>
              <a:rPr lang="en-AU" altLang="en-US" sz="900" dirty="0">
                <a:ea typeface="ＭＳ Ｐゴシック" panose="020B0600070205080204" pitchFamily="34" charset="-128"/>
              </a:rPr>
              <a:t>This person/s may complete the PErforM for trainers workshop-(this workshop).  The champions hold a key role in that they are responsible for facilitating the implementation of PErforM within the workplace.  The champion assists by training the work teams in PErforM.  This is also a key role. We have developed a role description of the key attributes needed to drive PErforM within your organisation</a:t>
            </a:r>
            <a:r>
              <a:rPr lang="en-AU" altLang="en-US" sz="900" b="1" dirty="0">
                <a:ea typeface="ＭＳ Ｐゴシック" panose="020B0600070205080204" pitchFamily="34" charset="-128"/>
              </a:rPr>
              <a:t> </a:t>
            </a:r>
            <a:r>
              <a:rPr lang="en-AU" altLang="en-US" sz="900" dirty="0">
                <a:ea typeface="ＭＳ Ｐゴシック" panose="020B0600070205080204" pitchFamily="34" charset="-128"/>
              </a:rPr>
              <a:t>Refer to appendix 3 of the resource manual for key attributes of the Champion. Have the Champion attend a train the trainer.</a:t>
            </a:r>
            <a:endParaRPr lang="en-AU" altLang="en-US" sz="900" b="1" dirty="0">
              <a:ea typeface="ＭＳ Ｐゴシック" panose="020B0600070205080204" pitchFamily="34" charset="-128"/>
            </a:endParaRPr>
          </a:p>
          <a:p>
            <a:pPr marL="206375" indent="-206375" defTabSz="914400" eaLnBrk="1" hangingPunct="1">
              <a:lnSpc>
                <a:spcPct val="80000"/>
              </a:lnSpc>
            </a:pPr>
            <a:r>
              <a:rPr lang="en-AU" altLang="en-US" sz="900" b="1" dirty="0">
                <a:ea typeface="ＭＳ Ｐゴシック" panose="020B0600070205080204" pitchFamily="34" charset="-128"/>
              </a:rPr>
              <a:t>Develop implementation plan </a:t>
            </a:r>
            <a:r>
              <a:rPr lang="en-AU" altLang="en-US" sz="900" dirty="0">
                <a:ea typeface="ＭＳ Ｐゴシック" panose="020B0600070205080204" pitchFamily="34" charset="-128"/>
              </a:rPr>
              <a:t>about how the program will be implemented and communicated in the organisation.  Refer to the resource manual appendix for an example of an initial action plan. </a:t>
            </a:r>
          </a:p>
          <a:p>
            <a:pPr marL="206375" indent="-206375" defTabSz="914400"/>
            <a:r>
              <a:rPr lang="en-AU" altLang="en-US" b="1" dirty="0">
                <a:ea typeface="ＭＳ Ｐゴシック" panose="020B0600070205080204" pitchFamily="34" charset="-128"/>
              </a:rPr>
              <a:t>Performance Indicators: </a:t>
            </a:r>
            <a:r>
              <a:rPr lang="en-AU" altLang="en-US" dirty="0">
                <a:ea typeface="ＭＳ Ｐゴシック" panose="020B0600070205080204" pitchFamily="34" charset="-128"/>
              </a:rPr>
              <a:t>“What is measured is managed”. Does the organisation rely on lagging/ outcome indicators or more proactive measures?  For example: number or percentage of hazardous manual tasks controlled with higher order elimination/engineering controls.</a:t>
            </a:r>
          </a:p>
          <a:p>
            <a:pPr marL="206375" indent="-206375" defTabSz="914400"/>
            <a:r>
              <a:rPr lang="en-AU" altLang="en-US" b="1" dirty="0">
                <a:ea typeface="ＭＳ Ｐゴシック" panose="020B0600070205080204" pitchFamily="34" charset="-128"/>
              </a:rPr>
              <a:t>Lagging or outcome indicators </a:t>
            </a:r>
            <a:r>
              <a:rPr lang="en-AU" altLang="en-US" dirty="0">
                <a:ea typeface="ＭＳ Ｐゴシック" panose="020B0600070205080204" pitchFamily="34" charset="-128"/>
              </a:rPr>
              <a:t>do not reflect the causes of injuries (only the injuries themselves), and often do not reflect the level of risk. Under-reporting of incidents can also occur due to peer pressure to keep these rates low.</a:t>
            </a:r>
            <a:endParaRPr lang="en-AU" altLang="en-US" sz="900" dirty="0">
              <a:ea typeface="ＭＳ Ｐゴシック" panose="020B0600070205080204" pitchFamily="34" charset="-128"/>
            </a:endParaRPr>
          </a:p>
          <a:p>
            <a:pPr marL="206375" indent="-206375" defTabSz="914400"/>
            <a:r>
              <a:rPr lang="en-AU" altLang="en-US" b="1" dirty="0">
                <a:ea typeface="ＭＳ Ｐゴシック" panose="020B0600070205080204" pitchFamily="34" charset="-128"/>
              </a:rPr>
              <a:t>Positive performance indicators (PPIs)</a:t>
            </a:r>
            <a:r>
              <a:rPr lang="en-AU" altLang="en-US" dirty="0">
                <a:ea typeface="ＭＳ Ｐゴシック" panose="020B0600070205080204" pitchFamily="34" charset="-128"/>
              </a:rPr>
              <a:t> focus on assessing the success of an organisation’s WHS performance by monitoring the processes that produce good WHS outcomes. PPIs focus on preventative workplace activities and can be used to help develop improvement strategies</a:t>
            </a:r>
            <a:endParaRPr lang="en-AU" altLang="en-US" sz="700" dirty="0">
              <a:ea typeface="ＭＳ Ｐゴシック" panose="020B0600070205080204" pitchFamily="34" charset="-128"/>
            </a:endParaRPr>
          </a:p>
          <a:p>
            <a:pPr marL="206375" indent="-206375" defTabSz="914400" eaLnBrk="1" hangingPunct="1">
              <a:lnSpc>
                <a:spcPct val="80000"/>
              </a:lnSpc>
            </a:pPr>
            <a:endParaRPr lang="en-AU" altLang="en-US" sz="900" b="1" dirty="0">
              <a:ea typeface="ＭＳ Ｐゴシック" panose="020B0600070205080204" pitchFamily="34" charset="-128"/>
            </a:endParaRPr>
          </a:p>
          <a:p>
            <a:pPr marL="206375" indent="-206375" defTabSz="914400" eaLnBrk="1" hangingPunct="1">
              <a:lnSpc>
                <a:spcPct val="80000"/>
              </a:lnSpc>
            </a:pPr>
            <a:r>
              <a:rPr lang="en-AU" altLang="en-US" sz="900" b="1" dirty="0">
                <a:ea typeface="ＭＳ Ｐゴシック" panose="020B0600070205080204" pitchFamily="34" charset="-128"/>
              </a:rPr>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691A7B6C-F562-8624-BC4E-3E536F79E346}"/>
              </a:ext>
            </a:extLst>
          </p:cNvPr>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a:extLst>
              <a:ext uri="{FF2B5EF4-FFF2-40B4-BE49-F238E27FC236}">
                <a16:creationId xmlns:a16="http://schemas.microsoft.com/office/drawing/2014/main" id="{2B3C6F42-AFFC-281F-FB11-F2DD771BE2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AU" altLang="en-US" b="1" dirty="0">
                <a:ea typeface="ＭＳ Ｐゴシック" panose="020B0600070205080204" pitchFamily="34" charset="-128"/>
              </a:rPr>
              <a:t>Consider a pilot?  - Identify work teams</a:t>
            </a:r>
            <a:r>
              <a:rPr lang="en-US" altLang="en-US" dirty="0">
                <a:ea typeface="ＭＳ Ｐゴシック" panose="020B0600070205080204" pitchFamily="34" charset="-128"/>
              </a:rPr>
              <a:t> </a:t>
            </a:r>
            <a:r>
              <a:rPr lang="en-US" altLang="en-US" b="1" dirty="0">
                <a:ea typeface="ＭＳ Ｐゴシック" panose="020B0600070205080204" pitchFamily="34" charset="-128"/>
              </a:rPr>
              <a:t>and</a:t>
            </a:r>
            <a:r>
              <a:rPr lang="en-US" altLang="en-US" dirty="0">
                <a:ea typeface="ＭＳ Ｐゴシック" panose="020B0600070205080204" pitchFamily="34" charset="-128"/>
              </a:rPr>
              <a:t> </a:t>
            </a:r>
            <a:r>
              <a:rPr lang="en-AU" altLang="en-US" b="1" dirty="0">
                <a:ea typeface="ＭＳ Ｐゴシック" panose="020B0600070205080204" pitchFamily="34" charset="-128"/>
              </a:rPr>
              <a:t>high-risk manual tasks </a:t>
            </a:r>
            <a:r>
              <a:rPr lang="en-US" altLang="en-US" dirty="0">
                <a:ea typeface="ＭＳ Ｐゴシック" panose="020B0600070205080204" pitchFamily="34" charset="-128"/>
              </a:rPr>
              <a:t>-  </a:t>
            </a:r>
            <a:r>
              <a:rPr lang="en-AU" altLang="en-US" dirty="0">
                <a:ea typeface="ＭＳ Ｐゴシック" panose="020B0600070205080204" pitchFamily="34" charset="-128"/>
              </a:rPr>
              <a:t>Identify work teams (approximately 8–10 people ideally) to participate in the training. Suitable work teams may be identified for a variety of reasons, for example:</a:t>
            </a:r>
          </a:p>
          <a:p>
            <a:pPr lvl="1" eaLnBrk="1" hangingPunct="1">
              <a:lnSpc>
                <a:spcPct val="90000"/>
              </a:lnSpc>
              <a:buFontTx/>
              <a:buChar char="•"/>
            </a:pPr>
            <a:r>
              <a:rPr lang="en-AU" altLang="en-US" dirty="0">
                <a:ea typeface="ＭＳ Ｐゴシック" panose="020B0600070205080204" pitchFamily="34" charset="-128"/>
              </a:rPr>
              <a:t>the work they perform involves high risk manual tasks </a:t>
            </a:r>
          </a:p>
          <a:p>
            <a:pPr lvl="1" eaLnBrk="1" hangingPunct="1">
              <a:lnSpc>
                <a:spcPct val="90000"/>
              </a:lnSpc>
              <a:buFontTx/>
              <a:buChar char="•"/>
            </a:pPr>
            <a:r>
              <a:rPr lang="en-AU" altLang="en-US" dirty="0">
                <a:ea typeface="ＭＳ Ｐゴシック" panose="020B0600070205080204" pitchFamily="34" charset="-128"/>
              </a:rPr>
              <a:t>the team has experienced a number of manual tasks related injuries or incidents, and/or </a:t>
            </a:r>
          </a:p>
          <a:p>
            <a:pPr lvl="1" eaLnBrk="1" hangingPunct="1">
              <a:lnSpc>
                <a:spcPct val="90000"/>
              </a:lnSpc>
              <a:buFontTx/>
              <a:buChar char="•"/>
            </a:pPr>
            <a:r>
              <a:rPr lang="en-AU" altLang="en-US" dirty="0">
                <a:ea typeface="ＭＳ Ｐゴシック" panose="020B0600070205080204" pitchFamily="34" charset="-128"/>
              </a:rPr>
              <a:t>their willingness to participate in the program. </a:t>
            </a:r>
          </a:p>
          <a:p>
            <a:pPr eaLnBrk="1" hangingPunct="1">
              <a:lnSpc>
                <a:spcPct val="90000"/>
              </a:lnSpc>
            </a:pPr>
            <a:r>
              <a:rPr lang="en-AU" altLang="en-US" b="1" dirty="0">
                <a:ea typeface="ＭＳ Ｐゴシック" panose="020B0600070205080204" pitchFamily="34" charset="-128"/>
              </a:rPr>
              <a:t>Determine appropriate high risk manual tasks for consideration in the workshops and obtain video footage of the tasks for analysis</a:t>
            </a:r>
            <a:r>
              <a:rPr lang="en-AU" altLang="en-US" dirty="0">
                <a:ea typeface="ＭＳ Ｐゴシック" panose="020B0600070205080204" pitchFamily="34" charset="-128"/>
              </a:rPr>
              <a:t> </a:t>
            </a:r>
          </a:p>
          <a:p>
            <a:pPr eaLnBrk="1" hangingPunct="1">
              <a:lnSpc>
                <a:spcPct val="90000"/>
              </a:lnSpc>
            </a:pPr>
            <a:r>
              <a:rPr lang="en-AU" altLang="en-US" b="1" dirty="0">
                <a:ea typeface="ＭＳ Ｐゴシック" panose="020B0600070205080204" pitchFamily="34" charset="-128"/>
              </a:rPr>
              <a:t>Conduct work teams training- </a:t>
            </a:r>
            <a:r>
              <a:rPr lang="en-AU" altLang="en-US" dirty="0">
                <a:ea typeface="ＭＳ Ｐゴシック" panose="020B0600070205080204" pitchFamily="34" charset="-128"/>
              </a:rPr>
              <a:t>include supervisors and managers as appropriate.  Work teams training is an essential part of the PErforM program. </a:t>
            </a:r>
            <a:r>
              <a:rPr lang="en-AU" altLang="en-US" b="1" dirty="0">
                <a:ea typeface="ＭＳ Ｐゴシック" panose="020B0600070205080204" pitchFamily="34" charset="-128"/>
              </a:rPr>
              <a:t>The PErforM approach</a:t>
            </a:r>
            <a:r>
              <a:rPr lang="en-AU" altLang="en-US" dirty="0">
                <a:ea typeface="ＭＳ Ｐゴシック" panose="020B0600070205080204" pitchFamily="34" charset="-128"/>
              </a:rPr>
              <a:t> requires work teams to be:-</a:t>
            </a:r>
          </a:p>
          <a:p>
            <a:pPr eaLnBrk="1" hangingPunct="1">
              <a:lnSpc>
                <a:spcPct val="90000"/>
              </a:lnSpc>
              <a:buFontTx/>
              <a:buChar char="•"/>
            </a:pPr>
            <a:r>
              <a:rPr lang="en-AU" altLang="en-US" dirty="0">
                <a:ea typeface="ＭＳ Ｐゴシック" panose="020B0600070205080204" pitchFamily="34" charset="-128"/>
              </a:rPr>
              <a:t>knowledgeable about risk management framework, </a:t>
            </a:r>
          </a:p>
          <a:p>
            <a:pPr eaLnBrk="1" hangingPunct="1">
              <a:lnSpc>
                <a:spcPct val="90000"/>
              </a:lnSpc>
              <a:buFontTx/>
              <a:buChar char="•"/>
            </a:pPr>
            <a:r>
              <a:rPr lang="en-AU" altLang="en-US" dirty="0">
                <a:ea typeface="ＭＳ Ｐゴシック" panose="020B0600070205080204" pitchFamily="34" charset="-128"/>
              </a:rPr>
              <a:t>to have the skills and tools required to assess manual tasks risks, </a:t>
            </a:r>
          </a:p>
          <a:p>
            <a:pPr eaLnBrk="1" hangingPunct="1">
              <a:lnSpc>
                <a:spcPct val="90000"/>
              </a:lnSpc>
              <a:buFontTx/>
              <a:buChar char="•"/>
            </a:pPr>
            <a:r>
              <a:rPr lang="en-AU" altLang="en-US" dirty="0">
                <a:ea typeface="ＭＳ Ｐゴシック" panose="020B0600070205080204" pitchFamily="34" charset="-128"/>
              </a:rPr>
              <a:t>to understand the risk control hierarchy and </a:t>
            </a:r>
          </a:p>
          <a:p>
            <a:pPr eaLnBrk="1" hangingPunct="1">
              <a:lnSpc>
                <a:spcPct val="90000"/>
              </a:lnSpc>
              <a:buFontTx/>
              <a:buChar char="•"/>
            </a:pPr>
            <a:r>
              <a:rPr lang="en-AU" altLang="en-US" dirty="0">
                <a:ea typeface="ＭＳ Ｐゴシック" panose="020B0600070205080204" pitchFamily="34" charset="-128"/>
              </a:rPr>
              <a:t>to have knowledge of general principles of control strategies for eliminating and controlling manual tasks risks.  </a:t>
            </a:r>
          </a:p>
          <a:p>
            <a:pPr eaLnBrk="1" hangingPunct="1">
              <a:lnSpc>
                <a:spcPct val="90000"/>
              </a:lnSpc>
            </a:pPr>
            <a:r>
              <a:rPr lang="en-AU" altLang="en-US" dirty="0">
                <a:ea typeface="ＭＳ Ｐゴシック" panose="020B0600070205080204" pitchFamily="34" charset="-128"/>
              </a:rPr>
              <a:t>Training workers to acquire these skills and work within a risk management framework is a key focus</a:t>
            </a:r>
          </a:p>
          <a:p>
            <a:pPr eaLnBrk="1" hangingPunct="1">
              <a:lnSpc>
                <a:spcPct val="90000"/>
              </a:lnSpc>
            </a:pPr>
            <a:r>
              <a:rPr lang="en-AU" altLang="en-US" dirty="0">
                <a:ea typeface="ＭＳ Ｐゴシック" panose="020B0600070205080204" pitchFamily="34" charset="-128"/>
              </a:rPr>
              <a:t>Work teams guided through a risk assessment of a high-risk task performed in their workplace and the development control ideas. Incorporates video footage of specific workplace tasks </a:t>
            </a:r>
          </a:p>
          <a:p>
            <a:pPr>
              <a:lnSpc>
                <a:spcPct val="90000"/>
              </a:lnSpc>
            </a:pPr>
            <a:endParaRPr lang="en-AU" altLang="en-US" dirty="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4572A523-EE91-1BF7-D336-C6B7E8914794}"/>
              </a:ext>
            </a:extLst>
          </p:cNvPr>
          <p:cNvSpPr txBox="1">
            <a:spLocks noGrp="1" noChangeArrowheads="1"/>
          </p:cNvSpPr>
          <p:nvPr/>
        </p:nvSpPr>
        <p:spPr bwMode="auto">
          <a:xfrm>
            <a:off x="3851275" y="9429750"/>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95" tIns="45798" rIns="91595" bIns="45798" anchor="b"/>
          <a:lstStyle>
            <a:lvl1pPr defTabSz="9159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59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26CA214E-C795-4800-A221-52457A4B92BE}" type="slidenum">
              <a:rPr lang="en-AU" altLang="en-US">
                <a:latin typeface="Arial" panose="020B0604020202020204" pitchFamily="34" charset="0"/>
              </a:rPr>
              <a:pPr algn="r" eaLnBrk="1" hangingPunct="1">
                <a:spcBef>
                  <a:spcPct val="0"/>
                </a:spcBef>
              </a:pPr>
              <a:t>26</a:t>
            </a:fld>
            <a:endParaRPr lang="en-AU" altLang="en-US" dirty="0">
              <a:latin typeface="Arial" panose="020B0604020202020204" pitchFamily="34" charset="0"/>
            </a:endParaRPr>
          </a:p>
        </p:txBody>
      </p:sp>
      <p:sp>
        <p:nvSpPr>
          <p:cNvPr id="63491" name="Rectangle 2">
            <a:extLst>
              <a:ext uri="{FF2B5EF4-FFF2-40B4-BE49-F238E27FC236}">
                <a16:creationId xmlns:a16="http://schemas.microsoft.com/office/drawing/2014/main" id="{554C6170-2BF0-A600-901D-DB63984EE670}"/>
              </a:ext>
            </a:extLst>
          </p:cNvPr>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a:extLst>
              <a:ext uri="{FF2B5EF4-FFF2-40B4-BE49-F238E27FC236}">
                <a16:creationId xmlns:a16="http://schemas.microsoft.com/office/drawing/2014/main" id="{C8B39CC7-1EEE-6A7B-070A-678B029030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95" tIns="45798" rIns="91595" bIns="45798"/>
          <a:lstStyle/>
          <a:p>
            <a:pPr defTabSz="914400" eaLnBrk="1" hangingPunct="1"/>
            <a:r>
              <a:rPr lang="en-AU" altLang="en-US" b="1" dirty="0">
                <a:ea typeface="ＭＳ Ｐゴシック" panose="020B0600070205080204" pitchFamily="34" charset="-128"/>
              </a:rPr>
              <a:t>Conduct risk assessments - </a:t>
            </a:r>
            <a:r>
              <a:rPr lang="en-AU" altLang="en-US" dirty="0">
                <a:ea typeface="ＭＳ Ｐゴシック" panose="020B0600070205080204" pitchFamily="34" charset="-128"/>
              </a:rPr>
              <a:t>Continue with risk assessments and generating control ideas using the PErforM process.</a:t>
            </a:r>
            <a:r>
              <a:rPr lang="en-AU" altLang="en-US" b="1" dirty="0">
                <a:ea typeface="ＭＳ Ｐゴシック" panose="020B0600070205080204" pitchFamily="34" charset="-128"/>
              </a:rPr>
              <a:t> This is just the beginning. Work groups will continue with risk assessments for high risk tasks using the PErforM process. </a:t>
            </a:r>
          </a:p>
          <a:p>
            <a:pPr defTabSz="914400" eaLnBrk="1" hangingPunct="1"/>
            <a:r>
              <a:rPr lang="en-AU" altLang="en-US" b="1" dirty="0">
                <a:ea typeface="ＭＳ Ｐゴシック" panose="020B0600070205080204" pitchFamily="34" charset="-128"/>
              </a:rPr>
              <a:t>Implement controls - </a:t>
            </a:r>
            <a:r>
              <a:rPr lang="en-AU" altLang="en-US" sz="1000" dirty="0">
                <a:ea typeface="ＭＳ Ｐゴシック" panose="020B0600070205080204" pitchFamily="34" charset="-128"/>
              </a:rPr>
              <a:t>Once the w</a:t>
            </a:r>
            <a:r>
              <a:rPr lang="en-AU" altLang="en-US" dirty="0">
                <a:ea typeface="ＭＳ Ｐゴシック" panose="020B0600070205080204" pitchFamily="34" charset="-128"/>
              </a:rPr>
              <a:t>ork teams</a:t>
            </a:r>
            <a:r>
              <a:rPr lang="en-AU" altLang="en-US" b="1" dirty="0">
                <a:ea typeface="ＭＳ Ｐゴシック" panose="020B0600070205080204" pitchFamily="34" charset="-128"/>
              </a:rPr>
              <a:t> </a:t>
            </a:r>
            <a:r>
              <a:rPr lang="en-AU" altLang="en-US" dirty="0">
                <a:ea typeface="ＭＳ Ｐゴシック" panose="020B0600070205080204" pitchFamily="34" charset="-128"/>
              </a:rPr>
              <a:t>have identified controls - these suggestions are forwarded to management for appropriate action. In mining each site formed a committee to coordinate the evaluation and implementation of the control suggestions (typically composed of safety staff, site engineer, worker rep, and management rep).  The aim is for the committee to take ownership of the process and for it to become self sustaining.  A decision matrix is available in the appendix of the resource manual.</a:t>
            </a:r>
          </a:p>
          <a:p>
            <a:pPr defTabSz="914400" eaLnBrk="1" hangingPunct="1"/>
            <a:r>
              <a:rPr lang="en-AU" altLang="en-US" b="1" dirty="0">
                <a:ea typeface="ＭＳ Ｐゴシック" panose="020B0600070205080204" pitchFamily="34" charset="-128"/>
              </a:rPr>
              <a:t>Where managers fit in: assist work teams with risk assessment, ensure focus on hierarchy of controls, provide or obtain necessary resources </a:t>
            </a:r>
          </a:p>
          <a:p>
            <a:pPr defTabSz="914400" eaLnBrk="1" hangingPunct="1"/>
            <a:r>
              <a:rPr lang="en-AU" altLang="en-US" b="1" dirty="0">
                <a:ea typeface="ＭＳ Ｐゴシック" panose="020B0600070205080204" pitchFamily="34" charset="-128"/>
              </a:rPr>
              <a:t>Monitor and review</a:t>
            </a:r>
            <a:r>
              <a:rPr lang="en-AU" altLang="en-US" dirty="0">
                <a:ea typeface="ＭＳ Ｐゴシック" panose="020B0600070205080204" pitchFamily="34" charset="-128"/>
              </a:rPr>
              <a:t>. This is a very important part of the risk management process and essential to ensure that changes made have effectively controlled the risk and not introduced any new hazards</a:t>
            </a:r>
          </a:p>
          <a:p>
            <a:pPr defTabSz="914400" eaLnBrk="1" hangingPunct="1"/>
            <a:endParaRPr lang="en-AU" altLang="en-US" b="1" dirty="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5E9C24EF-964B-9FA6-A2F9-486C91439476}"/>
              </a:ext>
            </a:extLst>
          </p:cNvPr>
          <p:cNvSpPr txBox="1">
            <a:spLocks noGrp="1" noChangeArrowheads="1"/>
          </p:cNvSpPr>
          <p:nvPr/>
        </p:nvSpPr>
        <p:spPr bwMode="auto">
          <a:xfrm>
            <a:off x="3851275" y="9429750"/>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95" tIns="45798" rIns="91595" bIns="45798" anchor="b"/>
          <a:lstStyle>
            <a:lvl1pPr defTabSz="9159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59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B85A3720-7C53-46A1-A982-3DE9E63BA29E}" type="slidenum">
              <a:rPr lang="en-AU" altLang="en-US">
                <a:latin typeface="Arial" panose="020B0604020202020204" pitchFamily="34" charset="0"/>
              </a:rPr>
              <a:pPr algn="r" eaLnBrk="1" hangingPunct="1">
                <a:spcBef>
                  <a:spcPct val="0"/>
                </a:spcBef>
              </a:pPr>
              <a:t>27</a:t>
            </a:fld>
            <a:endParaRPr lang="en-AU" altLang="en-US" dirty="0">
              <a:latin typeface="Arial" panose="020B0604020202020204" pitchFamily="34" charset="0"/>
            </a:endParaRPr>
          </a:p>
        </p:txBody>
      </p:sp>
      <p:sp>
        <p:nvSpPr>
          <p:cNvPr id="65539" name="Rectangle 2">
            <a:extLst>
              <a:ext uri="{FF2B5EF4-FFF2-40B4-BE49-F238E27FC236}">
                <a16:creationId xmlns:a16="http://schemas.microsoft.com/office/drawing/2014/main" id="{FD2FB7A4-BB13-6832-9BAE-0D926B02A03E}"/>
              </a:ext>
            </a:extLst>
          </p:cNvPr>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a:extLst>
              <a:ext uri="{FF2B5EF4-FFF2-40B4-BE49-F238E27FC236}">
                <a16:creationId xmlns:a16="http://schemas.microsoft.com/office/drawing/2014/main" id="{CF7C0AF0-3612-CAA3-15BF-927C306D1EFD}"/>
              </a:ext>
            </a:extLst>
          </p:cNvPr>
          <p:cNvSpPr>
            <a:spLocks noGrp="1" noChangeArrowheads="1"/>
          </p:cNvSpPr>
          <p:nvPr>
            <p:ph type="body" idx="1"/>
          </p:nvPr>
        </p:nvSpPr>
        <p:spPr bwMode="auto">
          <a:xfrm>
            <a:off x="295275" y="4714875"/>
            <a:ext cx="6207125" cy="4789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95" tIns="45798" rIns="91595" bIns="45798"/>
          <a:lstStyle/>
          <a:p>
            <a:pPr defTabSz="914400" eaLnBrk="1" hangingPunct="1">
              <a:lnSpc>
                <a:spcPct val="90000"/>
              </a:lnSpc>
            </a:pPr>
            <a:r>
              <a:rPr lang="en-AU" altLang="en-US" sz="1000" dirty="0">
                <a:ea typeface="ＭＳ Ｐゴシック" panose="020B0600070205080204" pitchFamily="34" charset="-128"/>
              </a:rPr>
              <a:t>A number of resources have been developed to assist in the delivery of PErforM (ongoing continual improvement is needed)</a:t>
            </a:r>
          </a:p>
          <a:p>
            <a:pPr defTabSz="914400" eaLnBrk="1" hangingPunct="1">
              <a:lnSpc>
                <a:spcPct val="90000"/>
              </a:lnSpc>
            </a:pPr>
            <a:r>
              <a:rPr lang="en-AU" altLang="en-US" sz="1000" dirty="0">
                <a:ea typeface="ＭＳ Ｐゴシック" panose="020B0600070205080204" pitchFamily="34" charset="-128"/>
              </a:rPr>
              <a:t>These resources include:</a:t>
            </a:r>
          </a:p>
          <a:p>
            <a:pPr defTabSz="914400" eaLnBrk="1" hangingPunct="1">
              <a:lnSpc>
                <a:spcPct val="90000"/>
              </a:lnSpc>
              <a:buFontTx/>
              <a:buChar char="•"/>
            </a:pPr>
            <a:r>
              <a:rPr lang="en-AU" altLang="en-US" sz="1000" b="1" dirty="0">
                <a:ea typeface="ＭＳ Ｐゴシック" panose="020B0600070205080204" pitchFamily="34" charset="-128"/>
              </a:rPr>
              <a:t>PErforM for management</a:t>
            </a:r>
            <a:r>
              <a:rPr lang="en-AU" altLang="en-US" sz="1000" dirty="0">
                <a:ea typeface="ＭＳ Ｐゴシック" panose="020B0600070205080204" pitchFamily="34" charset="-128"/>
              </a:rPr>
              <a:t> PowerPoint presentation (this presentation), which provides managers with a 20–30 minute overview of  PErforM.</a:t>
            </a:r>
          </a:p>
          <a:p>
            <a:pPr defTabSz="914400" eaLnBrk="1" hangingPunct="1">
              <a:lnSpc>
                <a:spcPct val="90000"/>
              </a:lnSpc>
              <a:buFontTx/>
              <a:buChar char="•"/>
            </a:pPr>
            <a:r>
              <a:rPr lang="en-AU" altLang="en-US" sz="1000" b="1" dirty="0">
                <a:ea typeface="ＭＳ Ｐゴシック" panose="020B0600070205080204" pitchFamily="34" charset="-128"/>
              </a:rPr>
              <a:t>PErforM for trainers</a:t>
            </a:r>
            <a:r>
              <a:rPr lang="en-AU" altLang="en-US" sz="1000" dirty="0">
                <a:ea typeface="ＭＳ Ｐゴシック" panose="020B0600070205080204" pitchFamily="34" charset="-128"/>
              </a:rPr>
              <a:t> PowerPoint presentation, to train the trainer in the PErforM program. You can use it in your workplace to train trainers within your organisation.</a:t>
            </a:r>
          </a:p>
          <a:p>
            <a:pPr defTabSz="914400" eaLnBrk="1" hangingPunct="1">
              <a:lnSpc>
                <a:spcPct val="90000"/>
              </a:lnSpc>
              <a:buFontTx/>
              <a:buChar char="•"/>
            </a:pPr>
            <a:r>
              <a:rPr lang="en-AU" altLang="en-US" sz="1000" b="1" dirty="0">
                <a:ea typeface="ＭＳ Ｐゴシック" panose="020B0600070205080204" pitchFamily="34" charset="-128"/>
              </a:rPr>
              <a:t>PErforM for work teams</a:t>
            </a:r>
            <a:r>
              <a:rPr lang="en-AU" altLang="en-US" sz="1000" dirty="0">
                <a:ea typeface="ＭＳ Ｐゴシック" panose="020B0600070205080204" pitchFamily="34" charset="-128"/>
              </a:rPr>
              <a:t> PowerPoint presentation, to train work teams about the manual tasks risk factors and in using the PErforM risk assessment tool.</a:t>
            </a:r>
          </a:p>
          <a:p>
            <a:pPr defTabSz="914400" eaLnBrk="1" hangingPunct="1">
              <a:lnSpc>
                <a:spcPct val="90000"/>
              </a:lnSpc>
              <a:buFontTx/>
              <a:buChar char="•"/>
            </a:pPr>
            <a:r>
              <a:rPr lang="en-AU" altLang="en-US" sz="1000" b="1" dirty="0">
                <a:ea typeface="ＭＳ Ｐゴシック" panose="020B0600070205080204" pitchFamily="34" charset="-128"/>
              </a:rPr>
              <a:t>PErforM frequently asked questions handout</a:t>
            </a:r>
            <a:r>
              <a:rPr lang="en-AU" altLang="en-US" sz="1000" dirty="0">
                <a:ea typeface="ＭＳ Ｐゴシック" panose="020B0600070205080204" pitchFamily="34" charset="-128"/>
              </a:rPr>
              <a:t>, which answers common questions asked by managers about PErforM</a:t>
            </a:r>
          </a:p>
          <a:p>
            <a:pPr defTabSz="914400" eaLnBrk="1" hangingPunct="1">
              <a:lnSpc>
                <a:spcPct val="90000"/>
              </a:lnSpc>
              <a:buFontTx/>
              <a:buChar char="•"/>
            </a:pPr>
            <a:r>
              <a:rPr lang="en-AU" altLang="en-US" sz="1000" b="1" dirty="0">
                <a:ea typeface="ＭＳ Ｐゴシック" panose="020B0600070205080204" pitchFamily="34" charset="-128"/>
              </a:rPr>
              <a:t>PErforM resource manual</a:t>
            </a:r>
            <a:r>
              <a:rPr lang="en-AU" altLang="en-US" sz="1000" dirty="0">
                <a:ea typeface="ＭＳ Ｐゴシック" panose="020B0600070205080204" pitchFamily="34" charset="-128"/>
              </a:rPr>
              <a:t>, which provides guidance on preparing for and delivering the PErforM program including evaluation.</a:t>
            </a:r>
          </a:p>
          <a:p>
            <a:pPr defTabSz="914400" eaLnBrk="1" hangingPunct="1">
              <a:lnSpc>
                <a:spcPct val="90000"/>
              </a:lnSpc>
              <a:buFontTx/>
              <a:buChar char="•"/>
            </a:pPr>
            <a:r>
              <a:rPr lang="en-AU" altLang="en-US" sz="1000" b="1" dirty="0">
                <a:ea typeface="ＭＳ Ｐゴシック" panose="020B0600070205080204" pitchFamily="34" charset="-128"/>
              </a:rPr>
              <a:t>Participative Ergonomics for Manual Tasks handbook-</a:t>
            </a:r>
            <a:r>
              <a:rPr lang="en-AU" altLang="en-US" sz="1000" dirty="0">
                <a:ea typeface="ＭＳ Ｐゴシック" panose="020B0600070205080204" pitchFamily="34" charset="-128"/>
              </a:rPr>
              <a:t>The handbook includes the PErforM risk assessment tool – show this to the group. It has great information and a chart to assist in rating and prioritising the risk. It then takes the work group through the identification of controls; and includes case studies.</a:t>
            </a:r>
          </a:p>
          <a:p>
            <a:pPr defTabSz="914400" eaLnBrk="1" hangingPunct="1">
              <a:lnSpc>
                <a:spcPct val="90000"/>
              </a:lnSpc>
              <a:buFontTx/>
              <a:buChar char="•"/>
            </a:pPr>
            <a:endParaRPr lang="en-AU" altLang="en-US" sz="1000" dirty="0">
              <a:ea typeface="ＭＳ Ｐゴシック" panose="020B0600070205080204" pitchFamily="34" charset="-128"/>
            </a:endParaRPr>
          </a:p>
          <a:p>
            <a:pPr defTabSz="914400" eaLnBrk="1" hangingPunct="1">
              <a:lnSpc>
                <a:spcPct val="90000"/>
              </a:lnSpc>
            </a:pPr>
            <a:r>
              <a:rPr lang="en-AU" altLang="en-US" sz="1000" b="1" dirty="0">
                <a:ea typeface="ＭＳ Ｐゴシック" panose="020B0600070205080204" pitchFamily="34" charset="-128"/>
              </a:rPr>
              <a:t>WHSQ support </a:t>
            </a:r>
            <a:r>
              <a:rPr lang="en-AU" altLang="en-US" sz="1000" dirty="0">
                <a:ea typeface="ＭＳ Ｐゴシック" panose="020B0600070205080204" pitchFamily="34" charset="-128"/>
              </a:rPr>
              <a:t>– WHSQ can provide support to you and your organisation while you implement the PErforM program.  Support may consist of</a:t>
            </a:r>
            <a:r>
              <a:rPr lang="en-AU" altLang="en-US" sz="1000" b="1" dirty="0">
                <a:ea typeface="ＭＳ Ｐゴシック" panose="020B0600070205080204" pitchFamily="34" charset="-128"/>
              </a:rPr>
              <a:t> </a:t>
            </a:r>
            <a:r>
              <a:rPr lang="en-AU" altLang="en-US" sz="1000" dirty="0">
                <a:ea typeface="ＭＳ Ｐゴシック" panose="020B0600070205080204" pitchFamily="34" charset="-128"/>
              </a:rPr>
              <a:t>mentoring/advice and can be negotiated depending upon your requirements.  </a:t>
            </a:r>
          </a:p>
          <a:p>
            <a:pPr defTabSz="914400" eaLnBrk="1" hangingPunct="1">
              <a:lnSpc>
                <a:spcPct val="90000"/>
              </a:lnSpc>
            </a:pPr>
            <a:endParaRPr lang="en-AU" altLang="en-US" sz="1000" b="1" dirty="0">
              <a:ea typeface="ＭＳ Ｐゴシック" panose="020B0600070205080204" pitchFamily="34" charset="-128"/>
            </a:endParaRPr>
          </a:p>
          <a:p>
            <a:pPr defTabSz="914400" eaLnBrk="1" hangingPunct="1">
              <a:lnSpc>
                <a:spcPct val="90000"/>
              </a:lnSpc>
            </a:pPr>
            <a:r>
              <a:rPr lang="en-AU" altLang="en-US" sz="1000" b="1" dirty="0">
                <a:ea typeface="ＭＳ Ｐゴシック" panose="020B0600070205080204" pitchFamily="34" charset="-128"/>
              </a:rPr>
              <a:t>Other web based guides and information </a:t>
            </a:r>
            <a:r>
              <a:rPr lang="en-AU" altLang="en-US" sz="1000" dirty="0">
                <a:ea typeface="ＭＳ Ｐゴシック" panose="020B0600070205080204" pitchFamily="34" charset="-128"/>
              </a:rPr>
              <a:t>– there are a range of information products available on the WHSQ web site that may assist you eg Injury hot spots, the Sprains and strains prevention guide and the  Prevention of Slips, trips and falls guide.</a:t>
            </a:r>
          </a:p>
          <a:p>
            <a:pPr defTabSz="914400" eaLnBrk="1" hangingPunct="1">
              <a:lnSpc>
                <a:spcPct val="90000"/>
              </a:lnSpc>
            </a:pPr>
            <a:endParaRPr lang="en-AU" altLang="en-US" sz="1000" dirty="0">
              <a:ea typeface="ＭＳ Ｐゴシック" panose="020B0600070205080204" pitchFamily="34" charset="-128"/>
            </a:endParaRPr>
          </a:p>
          <a:p>
            <a:pPr defTabSz="914400" eaLnBrk="1" hangingPunct="1">
              <a:lnSpc>
                <a:spcPct val="90000"/>
              </a:lnSpc>
            </a:pPr>
            <a:r>
              <a:rPr lang="en-AU" altLang="en-US" sz="1000" dirty="0">
                <a:ea typeface="ＭＳ Ｐゴシック" panose="020B0600070205080204" pitchFamily="34" charset="-128"/>
              </a:rPr>
              <a:t>N.B- Encourage workplaces to brand material as their own. Copyright only on the tool. Otherwise all PowerPoints , resource manual can be branded.</a:t>
            </a:r>
          </a:p>
          <a:p>
            <a:pPr defTabSz="914400" eaLnBrk="1" hangingPunct="1">
              <a:lnSpc>
                <a:spcPct val="90000"/>
              </a:lnSpc>
            </a:pPr>
            <a:r>
              <a:rPr lang="en-AU" altLang="en-US" sz="1000" dirty="0">
                <a:ea typeface="ＭＳ Ｐゴシック" panose="020B0600070205080204" pitchFamily="34" charset="-128"/>
              </a:rPr>
              <a:t> </a:t>
            </a:r>
          </a:p>
          <a:p>
            <a:pPr defTabSz="914400" eaLnBrk="1" hangingPunct="1">
              <a:lnSpc>
                <a:spcPct val="90000"/>
              </a:lnSpc>
            </a:pPr>
            <a:endParaRPr lang="en-AU" altLang="en-US" sz="1000" dirty="0">
              <a:ea typeface="ＭＳ Ｐゴシック" panose="020B0600070205080204" pitchFamily="34" charset="-128"/>
            </a:endParaRPr>
          </a:p>
          <a:p>
            <a:pPr defTabSz="914400" eaLnBrk="1" hangingPunct="1">
              <a:lnSpc>
                <a:spcPct val="90000"/>
              </a:lnSpc>
            </a:pPr>
            <a:endParaRPr lang="en-AU" altLang="en-US" sz="800" dirty="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19B0EC21-01E8-C84B-C572-2D55D15161B8}"/>
              </a:ext>
            </a:extLst>
          </p:cNvPr>
          <p:cNvSpPr txBox="1">
            <a:spLocks noGrp="1" noChangeArrowheads="1"/>
          </p:cNvSpPr>
          <p:nvPr/>
        </p:nvSpPr>
        <p:spPr bwMode="auto">
          <a:xfrm>
            <a:off x="3851275" y="9429750"/>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95" tIns="45798" rIns="91595" bIns="45798" anchor="b"/>
          <a:lstStyle>
            <a:lvl1pPr defTabSz="9159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59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235AF237-549F-4B92-9967-EB81D247E204}" type="slidenum">
              <a:rPr lang="en-AU" altLang="en-US">
                <a:latin typeface="Arial" panose="020B0604020202020204" pitchFamily="34" charset="0"/>
              </a:rPr>
              <a:pPr algn="r" eaLnBrk="1" hangingPunct="1">
                <a:spcBef>
                  <a:spcPct val="0"/>
                </a:spcBef>
              </a:pPr>
              <a:t>28</a:t>
            </a:fld>
            <a:endParaRPr lang="en-AU" altLang="en-US" dirty="0">
              <a:latin typeface="Arial" panose="020B0604020202020204" pitchFamily="34" charset="0"/>
            </a:endParaRPr>
          </a:p>
        </p:txBody>
      </p:sp>
      <p:sp>
        <p:nvSpPr>
          <p:cNvPr id="67587" name="Rectangle 2">
            <a:extLst>
              <a:ext uri="{FF2B5EF4-FFF2-40B4-BE49-F238E27FC236}">
                <a16:creationId xmlns:a16="http://schemas.microsoft.com/office/drawing/2014/main" id="{C936FFE7-EEB3-A58F-441D-661C94CBEFFA}"/>
              </a:ext>
            </a:extLst>
          </p:cNvPr>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a:extLst>
              <a:ext uri="{FF2B5EF4-FFF2-40B4-BE49-F238E27FC236}">
                <a16:creationId xmlns:a16="http://schemas.microsoft.com/office/drawing/2014/main" id="{E069213A-6043-510A-491D-4B254F31B736}"/>
              </a:ext>
            </a:extLst>
          </p:cNvPr>
          <p:cNvSpPr>
            <a:spLocks noGrp="1" noChangeArrowheads="1"/>
          </p:cNvSpPr>
          <p:nvPr>
            <p:ph type="body" idx="1"/>
          </p:nvPr>
        </p:nvSpPr>
        <p:spPr bwMode="auto">
          <a:xfrm>
            <a:off x="149225" y="4714875"/>
            <a:ext cx="6353175" cy="5005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95" tIns="45798" rIns="91595" bIns="45798"/>
          <a:lstStyle/>
          <a:p>
            <a:pPr marL="228600" indent="-228600" defTabSz="914400" eaLnBrk="1" hangingPunct="1"/>
            <a:r>
              <a:rPr lang="en-AU" altLang="en-US" sz="900" b="1" dirty="0">
                <a:ea typeface="ＭＳ Ｐゴシック" panose="020B0600070205080204" pitchFamily="34" charset="-128"/>
              </a:rPr>
              <a:t>Tips for the successful implementation of PErforM</a:t>
            </a:r>
          </a:p>
          <a:p>
            <a:pPr marL="228600" indent="-228600" defTabSz="914400" eaLnBrk="1" hangingPunct="1"/>
            <a:r>
              <a:rPr lang="en-AU" altLang="en-US" sz="900" dirty="0">
                <a:ea typeface="ＭＳ Ｐゴシック" panose="020B0600070205080204" pitchFamily="34" charset="-128"/>
              </a:rPr>
              <a:t>The following tips have been developed as a result of the knowledge gained from the implementation of PErforM in a variety of industries.  Following these tips will assist in the successful implementation of PErforM in the workplace.</a:t>
            </a:r>
            <a:endParaRPr lang="en-AU" altLang="en-US" sz="900" b="1" dirty="0">
              <a:ea typeface="ＭＳ Ｐゴシック" panose="020B0600070205080204" pitchFamily="34" charset="-128"/>
            </a:endParaRPr>
          </a:p>
          <a:p>
            <a:pPr marL="228600" indent="-228600" defTabSz="914400" eaLnBrk="1" hangingPunct="1"/>
            <a:r>
              <a:rPr lang="en-AU" altLang="en-US" sz="900" b="1" dirty="0">
                <a:ea typeface="ＭＳ Ｐゴシック" panose="020B0600070205080204" pitchFamily="34" charset="-128"/>
              </a:rPr>
              <a:t>Management commitment</a:t>
            </a:r>
            <a:r>
              <a:rPr lang="en-AU" altLang="en-US" sz="900" dirty="0">
                <a:ea typeface="ＭＳ Ｐゴシック" panose="020B0600070205080204" pitchFamily="34" charset="-128"/>
              </a:rPr>
              <a:t> – As previously discussed, it has been found that the success of PErforM is dependent on commitment from managers and supervisors especially when there may be perceived competing priorities such as production and safety. It is important to gain this commitment before commencing the PErforM program.  Otherwise adequate resources may not be provided and the program could fail.</a:t>
            </a:r>
          </a:p>
          <a:p>
            <a:pPr marL="228600" indent="-228600" defTabSz="914400" eaLnBrk="1" hangingPunct="1"/>
            <a:r>
              <a:rPr lang="en-AU" altLang="en-US" sz="900" b="1" dirty="0">
                <a:ea typeface="ＭＳ Ｐゴシック" panose="020B0600070205080204" pitchFamily="34" charset="-128"/>
              </a:rPr>
              <a:t>Site champion</a:t>
            </a:r>
            <a:r>
              <a:rPr lang="en-AU" altLang="en-US" sz="900" dirty="0">
                <a:ea typeface="ＭＳ Ｐゴシック" panose="020B0600070205080204" pitchFamily="34" charset="-128"/>
              </a:rPr>
              <a:t> – As previously discussed a skilled and trained coordinator plays a critical role in promoting and ‘driving” the program including ensuring that the necessary communication occurs at all levels of the organisation and that the essential activities are undertaken. </a:t>
            </a:r>
          </a:p>
          <a:p>
            <a:pPr marL="228600" indent="-228600" defTabSz="914400" eaLnBrk="1" hangingPunct="1"/>
            <a:r>
              <a:rPr lang="en-AU" altLang="en-US" sz="900" b="1" dirty="0">
                <a:ea typeface="ＭＳ Ｐゴシック" panose="020B0600070205080204" pitchFamily="34" charset="-128"/>
              </a:rPr>
              <a:t>Good communication</a:t>
            </a:r>
            <a:r>
              <a:rPr lang="en-AU" altLang="en-US" sz="900" dirty="0">
                <a:ea typeface="ＭＳ Ｐゴシック" panose="020B0600070205080204" pitchFamily="34" charset="-128"/>
              </a:rPr>
              <a:t> - Ongoing communication between management, workers, and relevant others about what is happening is critical.  For example, when designing new or modifying existing controls, engineers should consult with workers throughout the process to ensure that the end product will suit the worker’s requirements.  Keeping everyone informed, including those who work different shifts, can be done through existing communication channels such as noticeboards, toolbox talks, or emails.</a:t>
            </a:r>
          </a:p>
          <a:p>
            <a:pPr marL="228600" indent="-228600" defTabSz="914400" eaLnBrk="1" hangingPunct="1"/>
            <a:r>
              <a:rPr lang="en-AU" altLang="en-US" sz="900" b="1" dirty="0">
                <a:ea typeface="ＭＳ Ｐゴシック" panose="020B0600070205080204" pitchFamily="34" charset="-128"/>
              </a:rPr>
              <a:t>Involvement of ALL</a:t>
            </a:r>
            <a:r>
              <a:rPr lang="en-AU" altLang="en-US" sz="900" dirty="0">
                <a:ea typeface="ＭＳ Ｐゴシック" panose="020B0600070205080204" pitchFamily="34" charset="-128"/>
              </a:rPr>
              <a:t> – As previously discussed everyone should be involved</a:t>
            </a:r>
          </a:p>
          <a:p>
            <a:pPr marL="228600" indent="-228600" defTabSz="914400" eaLnBrk="1" hangingPunct="1"/>
            <a:r>
              <a:rPr lang="en-AU" altLang="en-US" sz="900" b="1" dirty="0">
                <a:ea typeface="ＭＳ Ｐゴシック" panose="020B0600070205080204" pitchFamily="34" charset="-128"/>
              </a:rPr>
              <a:t>Achievable goals</a:t>
            </a:r>
            <a:r>
              <a:rPr lang="en-AU" altLang="en-US" sz="900" dirty="0">
                <a:ea typeface="ＭＳ Ｐゴシック" panose="020B0600070205080204" pitchFamily="34" charset="-128"/>
              </a:rPr>
              <a:t> - Focus on a few simple tasks and easily implemented controls initially to gain confidence with the process and to demonstrate that it can work. It is important to have a positive, “can do” attitude and to be realistic. Solutions to all problems may not be possible but it is important to remember that there are always some things that can be done. Small changes can make a big difference to reducing the overall level of risk, so focus on what can be done.</a:t>
            </a:r>
          </a:p>
          <a:p>
            <a:pPr marL="228600" indent="-228600" defTabSz="914400" eaLnBrk="1" hangingPunct="1"/>
            <a:r>
              <a:rPr lang="en-AU" altLang="en-US" sz="900" b="1" dirty="0">
                <a:ea typeface="ＭＳ Ｐゴシック" panose="020B0600070205080204" pitchFamily="34" charset="-128"/>
              </a:rPr>
              <a:t>Integrated into management systems</a:t>
            </a:r>
            <a:r>
              <a:rPr lang="en-AU" altLang="en-US" sz="900" dirty="0">
                <a:ea typeface="ＭＳ Ｐゴシック" panose="020B0600070205080204" pitchFamily="34" charset="-128"/>
              </a:rPr>
              <a:t> - PErforM is best implemented as part of an organisation’s health and safety management system eg attached to incident reports, used when developing JSAs.</a:t>
            </a:r>
          </a:p>
          <a:p>
            <a:pPr marL="228600" indent="-228600" defTabSz="914400" eaLnBrk="1" hangingPunct="1"/>
            <a:endParaRPr lang="en-AU" altLang="en-US" sz="900" dirty="0">
              <a:ea typeface="ＭＳ Ｐゴシック" panose="020B0600070205080204" pitchFamily="34" charset="-128"/>
            </a:endParaRPr>
          </a:p>
          <a:p>
            <a:pPr marL="228600" indent="-228600" defTabSz="914400" eaLnBrk="1" hangingPunct="1"/>
            <a:endParaRPr lang="en-AU" altLang="en-US" sz="1000" dirty="0">
              <a:ea typeface="ＭＳ Ｐゴシック" panose="020B0600070205080204" pitchFamily="34" charset="-128"/>
            </a:endParaRPr>
          </a:p>
          <a:p>
            <a:pPr marL="228600" indent="-228600" defTabSz="914400" eaLnBrk="1" hangingPunct="1"/>
            <a:endParaRPr lang="en-AU" altLang="en-US" dirty="0">
              <a:ea typeface="ＭＳ Ｐゴシック" panose="020B0600070205080204" pitchFamily="34" charset="-128"/>
            </a:endParaRPr>
          </a:p>
          <a:p>
            <a:pPr marL="228600" indent="-228600" defTabSz="914400" eaLnBrk="1" hangingPunct="1"/>
            <a:endParaRPr lang="en-AU" altLang="en-US" b="1" dirty="0">
              <a:ea typeface="ＭＳ Ｐゴシック" panose="020B0600070205080204" pitchFamily="34" charset="-128"/>
            </a:endParaRPr>
          </a:p>
          <a:p>
            <a:pPr marL="228600" indent="-228600" defTabSz="914400" eaLnBrk="1" hangingPunct="1"/>
            <a:endParaRPr lang="en-AU" altLang="en-US" dirty="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1BA1A41F-1776-9008-7512-AF944A0D8ECD}"/>
              </a:ext>
            </a:extLst>
          </p:cNvPr>
          <p:cNvSpPr txBox="1">
            <a:spLocks noGrp="1" noChangeArrowheads="1"/>
          </p:cNvSpPr>
          <p:nvPr/>
        </p:nvSpPr>
        <p:spPr bwMode="auto">
          <a:xfrm>
            <a:off x="3851275" y="9429750"/>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95" tIns="45798" rIns="91595" bIns="45798" anchor="b"/>
          <a:lstStyle>
            <a:lvl1pPr defTabSz="9159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59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63095067-B7CB-43D1-B0C7-2B29E3896C1B}" type="slidenum">
              <a:rPr lang="en-AU" altLang="en-US">
                <a:latin typeface="Arial" panose="020B0604020202020204" pitchFamily="34" charset="0"/>
              </a:rPr>
              <a:pPr algn="r" eaLnBrk="1" hangingPunct="1">
                <a:spcBef>
                  <a:spcPct val="0"/>
                </a:spcBef>
              </a:pPr>
              <a:t>29</a:t>
            </a:fld>
            <a:endParaRPr lang="en-AU" altLang="en-US" dirty="0">
              <a:latin typeface="Arial" panose="020B0604020202020204" pitchFamily="34" charset="0"/>
            </a:endParaRPr>
          </a:p>
        </p:txBody>
      </p:sp>
      <p:sp>
        <p:nvSpPr>
          <p:cNvPr id="69635" name="Rectangle 2">
            <a:extLst>
              <a:ext uri="{FF2B5EF4-FFF2-40B4-BE49-F238E27FC236}">
                <a16:creationId xmlns:a16="http://schemas.microsoft.com/office/drawing/2014/main" id="{47640BB8-CB07-75F7-4B46-1E89A6A44567}"/>
              </a:ext>
            </a:extLst>
          </p:cNvPr>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a:extLst>
              <a:ext uri="{FF2B5EF4-FFF2-40B4-BE49-F238E27FC236}">
                <a16:creationId xmlns:a16="http://schemas.microsoft.com/office/drawing/2014/main" id="{B6EC4C63-3E49-CA59-BE2C-35500B767E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95" tIns="45798" rIns="91595" bIns="45798"/>
          <a:lstStyle/>
          <a:p>
            <a:pPr defTabSz="914400" eaLnBrk="1" hangingPunct="1"/>
            <a:endParaRPr lang="en-AU" altLang="en-US" dirty="0">
              <a:ea typeface="ＭＳ Ｐゴシック" panose="020B0600070205080204" pitchFamily="34" charset="-128"/>
            </a:endParaRPr>
          </a:p>
          <a:p>
            <a:pPr defTabSz="914400" eaLnBrk="1" hangingPunct="1"/>
            <a:r>
              <a:rPr lang="en-AU" altLang="en-US" dirty="0">
                <a:ea typeface="ＭＳ Ｐゴシック" panose="020B0600070205080204" pitchFamily="34" charset="-128"/>
              </a:rPr>
              <a:t>There are gains to be achieved with the PErforM programme</a:t>
            </a:r>
          </a:p>
          <a:p>
            <a:pPr defTabSz="914400" eaLnBrk="1" hangingPunct="1"/>
            <a:r>
              <a:rPr lang="en-AU" altLang="en-US" dirty="0">
                <a:ea typeface="ＭＳ Ｐゴシック" panose="020B0600070205080204" pitchFamily="34" charset="-128"/>
              </a:rPr>
              <a:t>Firstly decide whether your organisation wants to take on this program.  It requires commitment, on-going support, and encouragement.</a:t>
            </a:r>
          </a:p>
          <a:p>
            <a:pPr defTabSz="914400" eaLnBrk="1" hangingPunct="1"/>
            <a:r>
              <a:rPr lang="en-AU" altLang="en-US" dirty="0">
                <a:ea typeface="ＭＳ Ｐゴシック" panose="020B0600070205080204" pitchFamily="34" charset="-128"/>
              </a:rPr>
              <a:t>Obtain management commitment to the program</a:t>
            </a:r>
          </a:p>
          <a:p>
            <a:pPr defTabSz="914400" eaLnBrk="1" hangingPunct="1"/>
            <a:r>
              <a:rPr lang="en-AU" altLang="en-US" dirty="0">
                <a:ea typeface="ＭＳ Ｐゴシック" panose="020B0600070205080204" pitchFamily="34" charset="-128"/>
              </a:rPr>
              <a:t>Develop a plan of action</a:t>
            </a:r>
          </a:p>
          <a:p>
            <a:pPr defTabSz="914400" eaLnBrk="1" hangingPunct="1"/>
            <a:r>
              <a:rPr lang="en-AU" altLang="en-US" dirty="0">
                <a:ea typeface="ＭＳ Ｐゴシック" panose="020B0600070205080204" pitchFamily="34" charset="-128"/>
              </a:rPr>
              <a:t>Register for a train the trainer workshop</a:t>
            </a:r>
          </a:p>
          <a:p>
            <a:pPr defTabSz="914400" eaLnBrk="1" hangingPunct="1"/>
            <a:endParaRPr lang="en-AU" altLang="en-US" dirty="0">
              <a:ea typeface="ＭＳ Ｐゴシック" panose="020B0600070205080204" pitchFamily="34" charset="-128"/>
            </a:endParaRPr>
          </a:p>
          <a:p>
            <a:pPr defTabSz="914400" eaLnBrk="1" hangingPunct="1"/>
            <a:endParaRPr lang="en-AU" altLang="en-US" dirty="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646A9F56-5BB1-31B7-FCBF-B739339843B5}"/>
              </a:ext>
            </a:extLst>
          </p:cNvPr>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D66A34DF-8E5F-4405-82B3-2B1076216AAC}" type="slidenum">
              <a:rPr lang="en-AU" altLang="en-US">
                <a:latin typeface="Arial" panose="020B0604020202020204" pitchFamily="34" charset="0"/>
              </a:rPr>
              <a:pPr algn="r" eaLnBrk="1" hangingPunct="1">
                <a:spcBef>
                  <a:spcPct val="0"/>
                </a:spcBef>
              </a:pPr>
              <a:t>3</a:t>
            </a:fld>
            <a:endParaRPr lang="en-AU" altLang="en-US" dirty="0">
              <a:latin typeface="Arial" panose="020B0604020202020204" pitchFamily="34" charset="0"/>
            </a:endParaRPr>
          </a:p>
        </p:txBody>
      </p:sp>
      <p:sp>
        <p:nvSpPr>
          <p:cNvPr id="16387" name="Rectangle 2">
            <a:extLst>
              <a:ext uri="{FF2B5EF4-FFF2-40B4-BE49-F238E27FC236}">
                <a16:creationId xmlns:a16="http://schemas.microsoft.com/office/drawing/2014/main" id="{4E8210C0-B6A4-F780-8361-929C38F6E839}"/>
              </a:ext>
            </a:extLst>
          </p:cNvPr>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a:extLst>
              <a:ext uri="{FF2B5EF4-FFF2-40B4-BE49-F238E27FC236}">
                <a16:creationId xmlns:a16="http://schemas.microsoft.com/office/drawing/2014/main" id="{DD0F1A89-128C-0C1C-0BA2-B6A81397FF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dirty="0">
                <a:latin typeface="Arial" panose="020B0604020202020204" pitchFamily="34" charset="0"/>
                <a:ea typeface="ＭＳ Ｐゴシック" panose="020B0600070205080204" pitchFamily="34" charset="-128"/>
              </a:rPr>
              <a:t>Ask:</a:t>
            </a:r>
          </a:p>
          <a:p>
            <a:pPr eaLnBrk="1" hangingPunct="1">
              <a:buFontTx/>
              <a:buChar char="•"/>
            </a:pPr>
            <a:r>
              <a:rPr lang="en-AU" altLang="en-US" dirty="0">
                <a:latin typeface="Arial" panose="020B0604020202020204" pitchFamily="34" charset="0"/>
                <a:ea typeface="ＭＳ Ｐゴシック" panose="020B0600070205080204" pitchFamily="34" charset="-128"/>
              </a:rPr>
              <a:t>are you aware of the incidence and severity rates in your organisation? </a:t>
            </a:r>
          </a:p>
          <a:p>
            <a:pPr eaLnBrk="1" hangingPunct="1">
              <a:buFontTx/>
              <a:buChar char="•"/>
            </a:pPr>
            <a:r>
              <a:rPr lang="en-AU" altLang="en-US" dirty="0">
                <a:latin typeface="Arial" panose="020B0604020202020204" pitchFamily="34" charset="0"/>
                <a:ea typeface="ＭＳ Ｐゴシック" panose="020B0600070205080204" pitchFamily="34" charset="-128"/>
              </a:rPr>
              <a:t>are you aware of the incidence and severity rates in your industry? </a:t>
            </a:r>
          </a:p>
          <a:p>
            <a:pPr eaLnBrk="1" hangingPunct="1">
              <a:buFontTx/>
              <a:buChar char="•"/>
            </a:pPr>
            <a:r>
              <a:rPr lang="en-AU" altLang="en-US" dirty="0">
                <a:latin typeface="Arial" panose="020B0604020202020204" pitchFamily="34" charset="0"/>
                <a:ea typeface="ＭＳ Ｐゴシック" panose="020B0600070205080204" pitchFamily="34" charset="-128"/>
              </a:rPr>
              <a:t>It is a major problem and requires much to be done to reduce MSDs</a:t>
            </a:r>
          </a:p>
          <a:p>
            <a:pPr eaLnBrk="1" hangingPunct="1"/>
            <a:r>
              <a:rPr lang="en-AU" altLang="en-US" dirty="0">
                <a:latin typeface="Arial" panose="020B0604020202020204" pitchFamily="34" charset="0"/>
                <a:ea typeface="ＭＳ Ｐゴシック" panose="020B0600070205080204" pitchFamily="34" charset="-128"/>
              </a:rPr>
              <a:t>Provide the group with a few statistics on a sheet</a:t>
            </a:r>
          </a:p>
          <a:p>
            <a:pPr eaLnBrk="1" hangingPunct="1"/>
            <a:endParaRPr lang="en-AU" altLang="en-US" dirty="0">
              <a:latin typeface="Arial" panose="020B0604020202020204" pitchFamily="34" charset="0"/>
              <a:ea typeface="ＭＳ Ｐゴシック" panose="020B0600070205080204" pitchFamily="34" charset="-128"/>
            </a:endParaRPr>
          </a:p>
          <a:p>
            <a:pPr eaLnBrk="1" hangingPunct="1"/>
            <a:r>
              <a:rPr lang="en-AU" altLang="en-US" dirty="0">
                <a:ea typeface="ＭＳ Ｐゴシック" panose="020B0600070205080204" pitchFamily="34" charset="-128"/>
              </a:rPr>
              <a:t>How are Hazards: numbers of hazardous manual tasks identified? assessed? controlled?</a:t>
            </a:r>
          </a:p>
          <a:p>
            <a:pPr eaLnBrk="1" hangingPunct="1"/>
            <a:r>
              <a:rPr lang="en-AU" altLang="en-US" dirty="0">
                <a:ea typeface="ＭＳ Ｐゴシック" panose="020B0600070205080204" pitchFamily="34" charset="-128"/>
              </a:rPr>
              <a:t>What are the opportunities for improvement? </a:t>
            </a:r>
          </a:p>
          <a:p>
            <a:pPr eaLnBrk="1" hangingPunct="1"/>
            <a:endParaRPr lang="en-AU"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52A11E9-24FF-08C1-19D1-8C88D3AE735A}"/>
              </a:ext>
            </a:extLst>
          </p:cNvPr>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0ED6C709-FB29-1AA4-5EA3-BD597303033C}"/>
              </a:ext>
            </a:extLst>
          </p:cNvPr>
          <p:cNvSpPr>
            <a:spLocks noGrp="1" noChangeArrowheads="1"/>
          </p:cNvSpPr>
          <p:nvPr>
            <p:ph type="body" idx="1"/>
          </p:nvPr>
        </p:nvSpPr>
        <p:spPr bwMode="auto">
          <a:xfrm>
            <a:off x="679450" y="4716463"/>
            <a:ext cx="54387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buFontTx/>
              <a:buChar char="•"/>
            </a:pPr>
            <a:r>
              <a:rPr lang="en-US" altLang="en-US" b="1" dirty="0">
                <a:ea typeface="ＭＳ Ｐゴシック" panose="020B0600070205080204" pitchFamily="34" charset="-128"/>
              </a:rPr>
              <a:t>There is a regulation for hazardous manual tasks, chapter 4, section 4.2. </a:t>
            </a:r>
            <a:r>
              <a:rPr lang="en-US" altLang="en-US" dirty="0">
                <a:ea typeface="ＭＳ Ｐゴシック" panose="020B0600070205080204" pitchFamily="34" charset="-128"/>
              </a:rPr>
              <a:t>The regulation covers all manual tasks including people and animal handling, handling of inanimate and animate objects.</a:t>
            </a:r>
            <a:endParaRPr lang="en-US" altLang="en-US" b="1" dirty="0">
              <a:ea typeface="ＭＳ Ｐゴシック" panose="020B0600070205080204" pitchFamily="34" charset="-128"/>
            </a:endParaRPr>
          </a:p>
          <a:p>
            <a:pPr defTabSz="914400">
              <a:buFontTx/>
              <a:buChar char="•"/>
            </a:pPr>
            <a:r>
              <a:rPr lang="en-AU" altLang="en-US" b="1" dirty="0">
                <a:ea typeface="ＭＳ Ｐゴシック" panose="020B0600070205080204" pitchFamily="34" charset="-128"/>
              </a:rPr>
              <a:t>The Hazardous Manual Tasks Code of Practice 2021 (QLD) </a:t>
            </a:r>
            <a:r>
              <a:rPr lang="en-AU" altLang="en-US" dirty="0">
                <a:ea typeface="ＭＳ Ｐゴシック" panose="020B0600070205080204" pitchFamily="34" charset="-128"/>
              </a:rPr>
              <a:t>provides more detailed information on how to manage the risks associated with hazardous manual tasks and achieve the standards required under the regulations. Note there are two small sections in this COP that talks about people and animal handling. </a:t>
            </a:r>
            <a:endParaRPr lang="en-AU" altLang="en-US" b="1" dirty="0">
              <a:ea typeface="ＭＳ Ｐゴシック" panose="020B0600070205080204" pitchFamily="34" charset="-128"/>
            </a:endParaRPr>
          </a:p>
          <a:p>
            <a:pPr defTabSz="914400">
              <a:buFontTx/>
              <a:buChar char="•"/>
            </a:pPr>
            <a:r>
              <a:rPr lang="en-AU" altLang="en-US" dirty="0">
                <a:ea typeface="ＭＳ Ｐゴシック" panose="020B0600070205080204" pitchFamily="34" charset="-128"/>
              </a:rPr>
              <a:t>While there is no national people handling COP, there is a </a:t>
            </a:r>
            <a:r>
              <a:rPr lang="en-AU" altLang="en-US" b="1" dirty="0">
                <a:ea typeface="ＭＳ Ｐゴシック" panose="020B0600070205080204" pitchFamily="34" charset="-128"/>
              </a:rPr>
              <a:t>QLD Manual tasks involving the handling of people Code of Practice 2001 (currently under review) </a:t>
            </a:r>
            <a:r>
              <a:rPr lang="en-AU" altLang="en-US" b="0" dirty="0">
                <a:ea typeface="ＭＳ Ｐゴシック" panose="020B0600070205080204" pitchFamily="34" charset="-128"/>
              </a:rPr>
              <a:t>for managing the high risk associated with people handling activities.</a:t>
            </a:r>
            <a:endParaRPr lang="en-US" altLang="en-US" b="0" dirty="0">
              <a:ea typeface="ＭＳ Ｐゴシック" panose="020B0600070205080204" pitchFamily="34" charset="-128"/>
            </a:endParaRPr>
          </a:p>
          <a:p>
            <a:pPr defTabSz="914400">
              <a:buFontTx/>
              <a:buChar char="•"/>
            </a:pPr>
            <a:r>
              <a:rPr lang="en-US" altLang="en-US" b="1" dirty="0">
                <a:ea typeface="ＭＳ Ｐゴシック" panose="020B0600070205080204" pitchFamily="34" charset="-128"/>
              </a:rPr>
              <a:t>PErforM</a:t>
            </a:r>
            <a:r>
              <a:rPr lang="en-US" altLang="en-US" dirty="0">
                <a:ea typeface="ＭＳ Ｐゴシック" panose="020B0600070205080204" pitchFamily="34" charset="-128"/>
              </a:rPr>
              <a:t> is an approach to manage hazardous manual tasks risks and help meet compliance of the legislation and COP and</a:t>
            </a:r>
            <a:r>
              <a:rPr lang="en-AU" altLang="en-US" dirty="0">
                <a:ea typeface="ＭＳ Ｐゴシック" panose="020B0600070205080204" pitchFamily="34" charset="-128"/>
              </a:rPr>
              <a:t> is referenced as a risk assessment method in both the National HMT COP and Queensland HMT COP</a:t>
            </a:r>
            <a:endParaRPr lang="en-US" altLang="en-US" dirty="0">
              <a:ea typeface="ＭＳ Ｐゴシック" panose="020B0600070205080204" pitchFamily="34" charset="-128"/>
            </a:endParaRPr>
          </a:p>
          <a:p>
            <a:pPr defTabSz="914400"/>
            <a:endParaRPr lang="en-US" altLang="en-US" dirty="0">
              <a:ea typeface="ＭＳ Ｐゴシック" panose="020B0600070205080204" pitchFamily="34" charset="-128"/>
            </a:endParaRPr>
          </a:p>
          <a:p>
            <a:pPr defTabSz="914400"/>
            <a:endParaRPr lang="en-US" altLang="en-US" dirty="0">
              <a:ea typeface="ＭＳ Ｐゴシック" panose="020B0600070205080204" pitchFamily="34" charset="-128"/>
            </a:endParaRPr>
          </a:p>
          <a:p>
            <a:pPr defTabSz="914400"/>
            <a:endParaRPr lang="en-US" altLang="en-US" dirty="0">
              <a:ea typeface="ＭＳ Ｐゴシック" panose="020B0600070205080204" pitchFamily="34" charset="-128"/>
            </a:endParaRPr>
          </a:p>
          <a:p>
            <a:pPr defTabSz="914400"/>
            <a:endParaRPr lang="en-US" altLang="en-US" dirty="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350592F-1976-4B83-370D-E9C55C87E9D0}"/>
              </a:ext>
            </a:extLst>
          </p:cNvPr>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a:extLst>
              <a:ext uri="{FF2B5EF4-FFF2-40B4-BE49-F238E27FC236}">
                <a16:creationId xmlns:a16="http://schemas.microsoft.com/office/drawing/2014/main" id="{BC014900-965B-8472-D549-B04713C8A5A5}"/>
              </a:ext>
            </a:extLst>
          </p:cNvPr>
          <p:cNvSpPr>
            <a:spLocks noGrp="1" noChangeArrowheads="1"/>
          </p:cNvSpPr>
          <p:nvPr>
            <p:ph type="body" idx="1"/>
          </p:nvPr>
        </p:nvSpPr>
        <p:spPr bwMode="auto">
          <a:xfrm>
            <a:off x="679450" y="4716463"/>
            <a:ext cx="54387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1" hangingPunct="1">
              <a:buFontTx/>
              <a:buChar char="•"/>
            </a:pPr>
            <a:r>
              <a:rPr lang="en-AU" altLang="en-US" dirty="0">
                <a:ea typeface="ＭＳ Ｐゴシック" panose="020B0600070205080204" pitchFamily="34" charset="-128"/>
              </a:rPr>
              <a:t>The duty is on the PCBU</a:t>
            </a:r>
          </a:p>
          <a:p>
            <a:pPr defTabSz="914400" eaLnBrk="1" hangingPunct="1">
              <a:buFontTx/>
              <a:buChar char="•"/>
            </a:pPr>
            <a:r>
              <a:rPr lang="en-AU" altLang="en-US" dirty="0">
                <a:ea typeface="ＭＳ Ｐゴシック" panose="020B0600070205080204" pitchFamily="34" charset="-128"/>
              </a:rPr>
              <a:t>Key phrases are underlined on the slide</a:t>
            </a:r>
          </a:p>
          <a:p>
            <a:pPr marL="1143000" lvl="2" indent="-228600" defTabSz="914400" eaLnBrk="1" hangingPunct="1">
              <a:buFontTx/>
              <a:buChar char="•"/>
            </a:pPr>
            <a:r>
              <a:rPr lang="en-AU" altLang="en-US" sz="1400" dirty="0">
                <a:ea typeface="ＭＳ Ｐゴシック" panose="020B0600070205080204" pitchFamily="34" charset="-128"/>
              </a:rPr>
              <a:t>‘</a:t>
            </a:r>
            <a:r>
              <a:rPr lang="en-AU" altLang="en-US" sz="1400" u="sng" dirty="0">
                <a:ea typeface="ＭＳ Ｐゴシック" panose="020B0600070205080204" pitchFamily="34" charset="-128"/>
              </a:rPr>
              <a:t>Manage the risk</a:t>
            </a:r>
            <a:r>
              <a:rPr lang="en-AU" altLang="en-US" sz="1400" dirty="0">
                <a:ea typeface="ＭＳ Ｐゴシック" panose="020B0600070205080204" pitchFamily="34" charset="-128"/>
              </a:rPr>
              <a:t>’ is linked back to Chapter 3, part 3.1 of the regs - includes identifying hazards and managing risks by eliminating or minimising by using hierarchy of control, maintenance of controls measures, review of control measures</a:t>
            </a:r>
          </a:p>
          <a:p>
            <a:pPr marL="1143000" lvl="2" indent="-228600" defTabSz="914400" eaLnBrk="1" hangingPunct="1">
              <a:buFontTx/>
              <a:buChar char="•"/>
            </a:pPr>
            <a:endParaRPr lang="en-AU" altLang="en-US" sz="1400" dirty="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E4D6541-5BAB-26E7-6236-E1E6D63642A8}"/>
              </a:ext>
            </a:extLst>
          </p:cNvPr>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a:extLst>
              <a:ext uri="{FF2B5EF4-FFF2-40B4-BE49-F238E27FC236}">
                <a16:creationId xmlns:a16="http://schemas.microsoft.com/office/drawing/2014/main" id="{528F7397-98C4-8F69-7902-39DC014FEB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ea typeface="ＭＳ Ｐゴシック" panose="020B0600070205080204" pitchFamily="34" charset="-128"/>
              </a:rPr>
              <a:t>There are different ways your organisation may chose to manage the risks associated with hazardous manual tasks. Provided there is a system in place that ensure consultation with workers. You might:  Discuss options.  </a:t>
            </a:r>
          </a:p>
          <a:p>
            <a:endParaRPr lang="en-AU" altLang="en-US" dirty="0">
              <a:ea typeface="ＭＳ Ｐゴシック" panose="020B0600070205080204" pitchFamily="34" charset="-128"/>
            </a:endParaRPr>
          </a:p>
          <a:p>
            <a:r>
              <a:rPr lang="en-AU" altLang="en-US" dirty="0">
                <a:ea typeface="ＭＳ Ｐゴシック" panose="020B0600070205080204" pitchFamily="34" charset="-128"/>
              </a:rPr>
              <a:t>Management / OHS staff identify, assess and develop controls for hazardous manual tasks (Using COP, risk assessment tools such as ManTRA etc)-</a:t>
            </a:r>
          </a:p>
          <a:p>
            <a:endParaRPr lang="en-AU" altLang="en-US" dirty="0">
              <a:ea typeface="ＭＳ Ｐゴシック" panose="020B0600070205080204" pitchFamily="34" charset="-128"/>
            </a:endParaRPr>
          </a:p>
          <a:p>
            <a:r>
              <a:rPr lang="en-AU" altLang="en-US" dirty="0">
                <a:ea typeface="ＭＳ Ｐゴシック" panose="020B0600070205080204" pitchFamily="34" charset="-128"/>
              </a:rPr>
              <a:t>Bring in an OHS consultant with an ergonomics specialty to assess and assist in developing controls (Ergonomics)</a:t>
            </a:r>
          </a:p>
          <a:p>
            <a:endParaRPr lang="en-AU" altLang="en-US" dirty="0">
              <a:ea typeface="ＭＳ Ｐゴシック" panose="020B0600070205080204" pitchFamily="34" charset="-128"/>
            </a:endParaRPr>
          </a:p>
          <a:p>
            <a:r>
              <a:rPr lang="en-AU" altLang="en-US" dirty="0">
                <a:ea typeface="ＭＳ Ｐゴシック" panose="020B0600070205080204" pitchFamily="34" charset="-128"/>
              </a:rPr>
              <a:t>Use workers job knowledge to identify, assess and develop controls (PErforM)</a:t>
            </a:r>
          </a:p>
          <a:p>
            <a:r>
              <a:rPr lang="en-AU" altLang="en-US" dirty="0">
                <a:ea typeface="ＭＳ Ｐゴシック" panose="020B0600070205080204" pitchFamily="34" charset="-128"/>
              </a:rPr>
              <a:t>Combination of these</a:t>
            </a:r>
            <a:endParaRPr lang="en-US" altLang="en-US" dirty="0">
              <a:ea typeface="ＭＳ Ｐゴシック" panose="020B0600070205080204" pitchFamily="34" charset="-128"/>
            </a:endParaRPr>
          </a:p>
          <a:p>
            <a:endParaRPr lang="en-AU" altLang="en-US" dirty="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C542A3B-9589-4225-0BFD-60A4709E9E8B}"/>
              </a:ext>
            </a:extLst>
          </p:cNvPr>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a:extLst>
              <a:ext uri="{FF2B5EF4-FFF2-40B4-BE49-F238E27FC236}">
                <a16:creationId xmlns:a16="http://schemas.microsoft.com/office/drawing/2014/main" id="{1B693566-EF72-DD21-58F6-64EC6E9952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ea typeface="ＭＳ Ｐゴシック" panose="020B0600070205080204" pitchFamily="34" charset="-128"/>
              </a:rPr>
              <a:t>Very briefly for those of you who have not heard of PErforM : it is a simplified manual task risk management program and the acronym represents “Participative Ergonomics for Manual tasks”</a:t>
            </a:r>
          </a:p>
          <a:p>
            <a:r>
              <a:rPr lang="en-AU" altLang="en-US" dirty="0">
                <a:ea typeface="ＭＳ Ｐゴシック" panose="020B0600070205080204" pitchFamily="34" charset="-128"/>
              </a:rPr>
              <a:t>It is based on the premise of the worker being the expert and involves the training of workers to identify and assess manual tasks risks in their work tasks as well as generate control ideas to reduce the risks. </a:t>
            </a:r>
          </a:p>
          <a:p>
            <a:endParaRPr lang="en-AU" altLang="en-US" dirty="0">
              <a:solidFill>
                <a:srgbClr val="000000"/>
              </a:solidFill>
              <a:ea typeface="ＭＳ Ｐゴシック" panose="020B0600070205080204" pitchFamily="34" charset="-128"/>
              <a:cs typeface="Arial" panose="020B0604020202020204" pitchFamily="34" charset="0"/>
            </a:endParaRPr>
          </a:p>
          <a:p>
            <a:r>
              <a:rPr lang="en-AU" altLang="en-US" sz="1400" dirty="0">
                <a:ea typeface="ＭＳ Ｐゴシック" panose="020B0600070205080204" pitchFamily="34" charset="-128"/>
              </a:rPr>
              <a:t>Locally developed: </a:t>
            </a:r>
          </a:p>
          <a:p>
            <a:pPr lvl="1"/>
            <a:r>
              <a:rPr lang="en-AU" altLang="en-US" dirty="0">
                <a:ea typeface="ＭＳ Ｐゴシック" panose="020B0600070205080204" pitchFamily="34" charset="-128"/>
              </a:rPr>
              <a:t>Workplace Health and Safety Queensland</a:t>
            </a:r>
          </a:p>
          <a:p>
            <a:pPr lvl="1"/>
            <a:r>
              <a:rPr lang="en-AU" altLang="en-US" dirty="0">
                <a:ea typeface="ＭＳ Ｐゴシック" panose="020B0600070205080204" pitchFamily="34" charset="-128"/>
              </a:rPr>
              <a:t>University of Queensland</a:t>
            </a:r>
          </a:p>
          <a:p>
            <a:pPr lvl="1"/>
            <a:r>
              <a:rPr lang="en-AU" altLang="en-US" dirty="0">
                <a:ea typeface="ＭＳ Ｐゴシック" panose="020B0600070205080204" pitchFamily="34" charset="-128"/>
              </a:rPr>
              <a:t>Curtin University of Technology</a:t>
            </a:r>
          </a:p>
          <a:p>
            <a:r>
              <a:rPr lang="en-AU" altLang="en-US" sz="1400" dirty="0">
                <a:ea typeface="ＭＳ Ｐゴシック" panose="020B0600070205080204" pitchFamily="34" charset="-128"/>
              </a:rPr>
              <a:t>Users: </a:t>
            </a:r>
          </a:p>
          <a:p>
            <a:pPr lvl="1"/>
            <a:r>
              <a:rPr lang="en-AU" altLang="en-US" dirty="0">
                <a:ea typeface="ＭＳ Ｐゴシック" panose="020B0600070205080204" pitchFamily="34" charset="-128"/>
              </a:rPr>
              <a:t>mining, civil construction, construction, manufacturing, wholesaling, health, aged care, food processing, timber and transport</a:t>
            </a:r>
            <a:r>
              <a:rPr lang="en-AU" altLang="en-US" sz="1000" dirty="0">
                <a:ea typeface="ＭＳ Ｐゴシック" panose="020B0600070205080204" pitchFamily="34" charset="-128"/>
              </a:rPr>
              <a:t>  </a:t>
            </a:r>
          </a:p>
          <a:p>
            <a:endParaRPr lang="en-AU" altLang="en-US" dirty="0">
              <a:solidFill>
                <a:srgbClr val="000000"/>
              </a:solidFill>
              <a:ea typeface="ＭＳ Ｐゴシック" panose="020B0600070205080204" pitchFamily="34" charset="-128"/>
              <a:cs typeface="Arial" panose="020B0604020202020204" pitchFamily="34" charset="0"/>
            </a:endParaRPr>
          </a:p>
          <a:p>
            <a:endParaRPr lang="en-AU" altLang="en-US" dirty="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1655D9E1-0AFD-1FB3-0441-C39A927A6A99}"/>
              </a:ext>
            </a:extLst>
          </p:cNvPr>
          <p:cNvSpPr txBox="1">
            <a:spLocks noGrp="1" noChangeArrowheads="1"/>
          </p:cNvSpPr>
          <p:nvPr/>
        </p:nvSpPr>
        <p:spPr bwMode="auto">
          <a:xfrm>
            <a:off x="3851275" y="9429750"/>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5" tIns="45802" rIns="91605" bIns="45802" anchor="b"/>
          <a:lstStyle>
            <a:lvl1pPr defTabSz="9159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59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59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59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1147C8F6-C6BE-4D08-B51E-735AAC1E872C}" type="slidenum">
              <a:rPr lang="en-AU" altLang="en-US">
                <a:latin typeface="Arial" panose="020B0604020202020204" pitchFamily="34" charset="0"/>
              </a:rPr>
              <a:pPr algn="r" eaLnBrk="1" hangingPunct="1">
                <a:spcBef>
                  <a:spcPct val="0"/>
                </a:spcBef>
              </a:pPr>
              <a:t>8</a:t>
            </a:fld>
            <a:endParaRPr lang="en-AU" altLang="en-US" dirty="0">
              <a:latin typeface="Arial" panose="020B0604020202020204" pitchFamily="34" charset="0"/>
            </a:endParaRPr>
          </a:p>
        </p:txBody>
      </p:sp>
      <p:sp>
        <p:nvSpPr>
          <p:cNvPr id="26627" name="Rectangle 2">
            <a:extLst>
              <a:ext uri="{FF2B5EF4-FFF2-40B4-BE49-F238E27FC236}">
                <a16:creationId xmlns:a16="http://schemas.microsoft.com/office/drawing/2014/main" id="{13186FFB-25FD-0AC5-8F59-31A8964FC29E}"/>
              </a:ext>
            </a:extLst>
          </p:cNvPr>
          <p:cNvSpPr>
            <a:spLocks noGrp="1" noRot="1" noChangeAspect="1" noChangeArrowheads="1" noTextEdit="1"/>
          </p:cNvSpPr>
          <p:nvPr>
            <p:ph type="sldImg"/>
          </p:nvPr>
        </p:nvSpPr>
        <p:spPr bwMode="auto">
          <a:xfrm>
            <a:off x="919163" y="746125"/>
            <a:ext cx="4960937"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a:extLst>
              <a:ext uri="{FF2B5EF4-FFF2-40B4-BE49-F238E27FC236}">
                <a16:creationId xmlns:a16="http://schemas.microsoft.com/office/drawing/2014/main" id="{109D787D-964A-E94C-6210-9450B3196C3A}"/>
              </a:ext>
            </a:extLst>
          </p:cNvPr>
          <p:cNvSpPr>
            <a:spLocks noGrp="1" noChangeArrowheads="1"/>
          </p:cNvSpPr>
          <p:nvPr>
            <p:ph type="body" idx="1"/>
          </p:nvPr>
        </p:nvSpPr>
        <p:spPr bwMode="auto">
          <a:xfrm>
            <a:off x="679450" y="4714875"/>
            <a:ext cx="5438775" cy="446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5" tIns="45802" rIns="91605" bIns="45802"/>
          <a:lstStyle/>
          <a:p>
            <a:pPr defTabSz="914400">
              <a:lnSpc>
                <a:spcPct val="80000"/>
              </a:lnSpc>
            </a:pPr>
            <a:r>
              <a:rPr lang="en-AU" altLang="en-US" sz="800" dirty="0">
                <a:ea typeface="ＭＳ Ｐゴシック" panose="020B0600070205080204" pitchFamily="34" charset="-128"/>
              </a:rPr>
              <a:t>This model is a  summary of the critical elements of the PErforM program, </a:t>
            </a:r>
          </a:p>
          <a:p>
            <a:pPr defTabSz="914400">
              <a:lnSpc>
                <a:spcPct val="80000"/>
              </a:lnSpc>
            </a:pPr>
            <a:endParaRPr lang="en-AU" altLang="en-US" sz="800" dirty="0">
              <a:ea typeface="ＭＳ Ｐゴシック" panose="020B0600070205080204" pitchFamily="34" charset="-128"/>
            </a:endParaRPr>
          </a:p>
          <a:p>
            <a:pPr defTabSz="914400">
              <a:lnSpc>
                <a:spcPct val="80000"/>
              </a:lnSpc>
            </a:pPr>
            <a:r>
              <a:rPr lang="en-AU" altLang="en-US" sz="800" dirty="0">
                <a:ea typeface="ＭＳ Ｐゴシック" panose="020B0600070205080204" pitchFamily="34" charset="-128"/>
              </a:rPr>
              <a:t>Worker participation, management commitment/ support and a site champion are critical components to the program. The ‘others’ in the model relates to the other  stakeholders’ or people impacted by any change made to work processes. Depending on the complexity of the task being assessed , the others might include people such as engineers , suppliers, designers and ergonomists if necessary. It’s important other stakeholders need to be identified and involved at the outset of the program. </a:t>
            </a:r>
          </a:p>
          <a:p>
            <a:pPr defTabSz="914400">
              <a:lnSpc>
                <a:spcPct val="80000"/>
              </a:lnSpc>
            </a:pPr>
            <a:endParaRPr lang="en-AU" altLang="en-US" sz="800" dirty="0">
              <a:ea typeface="ＭＳ Ｐゴシック" panose="020B0600070205080204" pitchFamily="34" charset="-128"/>
            </a:endParaRPr>
          </a:p>
          <a:p>
            <a:pPr defTabSz="914400">
              <a:lnSpc>
                <a:spcPct val="80000"/>
              </a:lnSpc>
            </a:pPr>
            <a:r>
              <a:rPr lang="en-AU" altLang="en-US" sz="800" dirty="0">
                <a:ea typeface="ＭＳ Ｐゴシック" panose="020B0600070205080204" pitchFamily="34" charset="-128"/>
              </a:rPr>
              <a:t>Participative ergonomics is an approach which utilises the </a:t>
            </a:r>
            <a:r>
              <a:rPr lang="en-AU" altLang="en-US" sz="800" u="sng" dirty="0">
                <a:ea typeface="ＭＳ Ｐゴシック" panose="020B0600070205080204" pitchFamily="34" charset="-128"/>
              </a:rPr>
              <a:t>expert knowledge</a:t>
            </a:r>
            <a:r>
              <a:rPr lang="en-AU" altLang="en-US" sz="800" dirty="0">
                <a:ea typeface="ＭＳ Ｐゴシック" panose="020B0600070205080204" pitchFamily="34" charset="-128"/>
              </a:rPr>
              <a:t> that workers have of their own tasks by involving them in improving their workplace. </a:t>
            </a:r>
            <a:r>
              <a:rPr lang="en-US" altLang="en-US" sz="800" dirty="0">
                <a:ea typeface="ＭＳ Ｐゴシック" panose="020B0600070205080204" pitchFamily="34" charset="-128"/>
              </a:rPr>
              <a:t>Many risk assessment tools involve an observer (often external person to the process – such as a consultant).  This person may do some data gathering and complete a risk assessment and make some recommendations.  The process for many risk assessment tools ends here. PErforM is different because it is about involving the workers and relevant others in the whole process from identifying problem manual tasks to the development and implementation of controls.  </a:t>
            </a:r>
            <a:endParaRPr lang="en-AU" altLang="en-US" sz="800" dirty="0">
              <a:ea typeface="ＭＳ Ｐゴシック" panose="020B0600070205080204" pitchFamily="34" charset="-128"/>
            </a:endParaRPr>
          </a:p>
          <a:p>
            <a:pPr defTabSz="914400">
              <a:lnSpc>
                <a:spcPct val="80000"/>
              </a:lnSpc>
            </a:pPr>
            <a:r>
              <a:rPr lang="en-AU" altLang="en-US" sz="800" dirty="0">
                <a:ea typeface="ＭＳ Ｐゴシック" panose="020B0600070205080204" pitchFamily="34" charset="-128"/>
              </a:rPr>
              <a:t>The fat blue arrow in the model highlights the important components of a successful participative ergonomics intervention including:</a:t>
            </a:r>
          </a:p>
          <a:p>
            <a:pPr defTabSz="914400">
              <a:lnSpc>
                <a:spcPct val="80000"/>
              </a:lnSpc>
              <a:buFontTx/>
              <a:buChar char="•"/>
            </a:pPr>
            <a:r>
              <a:rPr lang="en-AU" altLang="en-US" sz="800" dirty="0">
                <a:ea typeface="ＭＳ Ｐゴシック" panose="020B0600070205080204" pitchFamily="34" charset="-128"/>
              </a:rPr>
              <a:t>Team training for workers and leaders to  understand relevant ergonomics concepts and techniques  </a:t>
            </a:r>
          </a:p>
          <a:p>
            <a:pPr defTabSz="914400">
              <a:lnSpc>
                <a:spcPct val="80000"/>
              </a:lnSpc>
              <a:buFontTx/>
              <a:buChar char="•"/>
            </a:pPr>
            <a:r>
              <a:rPr lang="en-AU" altLang="en-US" sz="800" dirty="0">
                <a:ea typeface="ＭＳ Ｐゴシック" panose="020B0600070205080204" pitchFamily="34" charset="-128"/>
              </a:rPr>
              <a:t>Communication between  workers and management  as to the stages of the program and implementation outcomes</a:t>
            </a:r>
          </a:p>
          <a:p>
            <a:pPr defTabSz="914400">
              <a:lnSpc>
                <a:spcPct val="80000"/>
              </a:lnSpc>
              <a:buFontTx/>
              <a:buChar char="•"/>
            </a:pPr>
            <a:r>
              <a:rPr lang="en-AU" altLang="en-US" sz="800" dirty="0">
                <a:ea typeface="ＭＳ Ｐゴシック" panose="020B0600070205080204" pitchFamily="34" charset="-128"/>
              </a:rPr>
              <a:t>The use of a risk management process</a:t>
            </a:r>
          </a:p>
          <a:p>
            <a:pPr defTabSz="914400">
              <a:lnSpc>
                <a:spcPct val="80000"/>
              </a:lnSpc>
              <a:buFontTx/>
              <a:buChar char="•"/>
            </a:pPr>
            <a:r>
              <a:rPr lang="en-AU" altLang="en-US" sz="800" dirty="0">
                <a:ea typeface="ＭＳ Ｐゴシック" panose="020B0600070205080204" pitchFamily="34" charset="-128"/>
              </a:rPr>
              <a:t>Embedding the PErforM program in the existing safety management system.</a:t>
            </a:r>
          </a:p>
          <a:p>
            <a:pPr defTabSz="914400">
              <a:lnSpc>
                <a:spcPct val="80000"/>
              </a:lnSpc>
              <a:buFontTx/>
              <a:buChar char="•"/>
            </a:pPr>
            <a:r>
              <a:rPr lang="en-AU" altLang="en-US" sz="800" dirty="0">
                <a:ea typeface="ＭＳ Ｐゴシック" panose="020B0600070205080204" pitchFamily="34" charset="-128"/>
              </a:rPr>
              <a:t>A process to evaluate the success of the intervention and consider and risk assess any potential risks introduced by the changes.</a:t>
            </a:r>
          </a:p>
          <a:p>
            <a:pPr defTabSz="914400">
              <a:lnSpc>
                <a:spcPct val="80000"/>
              </a:lnSpc>
              <a:buFontTx/>
              <a:buChar char="•"/>
            </a:pPr>
            <a:endParaRPr lang="en-AU" altLang="en-US" sz="800" dirty="0">
              <a:ea typeface="ＭＳ Ｐゴシック" panose="020B0600070205080204" pitchFamily="34" charset="-128"/>
            </a:endParaRPr>
          </a:p>
          <a:p>
            <a:pPr defTabSz="914400">
              <a:lnSpc>
                <a:spcPct val="80000"/>
              </a:lnSpc>
            </a:pPr>
            <a:endParaRPr lang="en-AU" altLang="en-US" sz="800" dirty="0">
              <a:ea typeface="ＭＳ Ｐゴシック" panose="020B0600070205080204" pitchFamily="34" charset="-128"/>
            </a:endParaRPr>
          </a:p>
          <a:p>
            <a:pPr defTabSz="914400">
              <a:lnSpc>
                <a:spcPct val="80000"/>
              </a:lnSpc>
            </a:pPr>
            <a:endParaRPr lang="en-AU" altLang="en-US" sz="800" dirty="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E02FD6A-B760-2851-27E1-796E4CEDBA41}"/>
              </a:ext>
            </a:extLst>
          </p:cNvPr>
          <p:cNvSpPr>
            <a:spLocks noGrp="1" noRot="1" noChangeAspect="1" noTextEdit="1"/>
          </p:cNvSpPr>
          <p:nvPr>
            <p:ph type="sldImg"/>
          </p:nvPr>
        </p:nvSpPr>
        <p:spPr bwMode="auto">
          <a:xfrm>
            <a:off x="919163" y="746125"/>
            <a:ext cx="4960937"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a:extLst>
              <a:ext uri="{FF2B5EF4-FFF2-40B4-BE49-F238E27FC236}">
                <a16:creationId xmlns:a16="http://schemas.microsoft.com/office/drawing/2014/main" id="{E1AE56D3-3938-11D0-DC32-04BB7BF10016}"/>
              </a:ext>
            </a:extLst>
          </p:cNvPr>
          <p:cNvSpPr>
            <a:spLocks noGrp="1"/>
          </p:cNvSpPr>
          <p:nvPr>
            <p:ph type="body" idx="1"/>
          </p:nvPr>
        </p:nvSpPr>
        <p:spPr bwMode="auto">
          <a:xfrm>
            <a:off x="220663" y="4713288"/>
            <a:ext cx="6210300" cy="479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z="1000" dirty="0">
                <a:ea typeface="ＭＳ Ｐゴシック" panose="020B0600070205080204" pitchFamily="34" charset="-128"/>
              </a:rPr>
              <a:t>Here is an example of a completed risk factor assessment.</a:t>
            </a:r>
          </a:p>
          <a:p>
            <a:endParaRPr lang="en-AU" altLang="en-US" sz="1000" dirty="0">
              <a:ea typeface="ＭＳ Ｐゴシック" panose="020B0600070205080204" pitchFamily="34" charset="-128"/>
            </a:endParaRPr>
          </a:p>
          <a:p>
            <a:r>
              <a:rPr lang="en-AU" altLang="en-US" sz="1000" dirty="0">
                <a:ea typeface="ＭＳ Ｐゴシック" panose="020B0600070205080204" pitchFamily="34" charset="-128"/>
              </a:rPr>
              <a:t>In this example you can see that there is a high risk for the shoulders and the lower back in regards to force posture and duration and a high risk for the wrists in regards to duration and cycle time.   Controls (which will be discussed later in the workshop) should be aimed at reducing these risks.</a:t>
            </a:r>
          </a:p>
          <a:p>
            <a:endParaRPr lang="en-AU" altLang="en-US" sz="1000" dirty="0">
              <a:ea typeface="ＭＳ Ｐゴシック" panose="020B0600070205080204" pitchFamily="34" charset="-128"/>
            </a:endParaRPr>
          </a:p>
          <a:p>
            <a:r>
              <a:rPr lang="en-AU" altLang="en-US" sz="1000" dirty="0">
                <a:ea typeface="ＭＳ Ｐゴシック" panose="020B0600070205080204" pitchFamily="34" charset="-128"/>
              </a:rPr>
              <a:t>This assessment can be used to re assess the task after controls have been implemented to see if the desired risk reduction has occurred.</a:t>
            </a:r>
          </a:p>
          <a:p>
            <a:endParaRPr lang="en-AU" altLang="en-US" sz="1000" dirty="0">
              <a:ea typeface="ＭＳ Ｐゴシック" panose="020B0600070205080204" pitchFamily="34" charset="-128"/>
            </a:endParaRPr>
          </a:p>
          <a:p>
            <a:r>
              <a:rPr lang="en-AU" altLang="en-US" sz="1000" b="1" dirty="0">
                <a:ea typeface="ＭＳ Ｐゴシック" panose="020B0600070205080204" pitchFamily="34" charset="-128"/>
              </a:rPr>
              <a:t>Some limitations of the PErforM risk assessment</a:t>
            </a:r>
          </a:p>
          <a:p>
            <a:r>
              <a:rPr lang="en-AU" altLang="en-US" sz="1000" dirty="0">
                <a:ea typeface="ＭＳ Ｐゴシック" panose="020B0600070205080204" pitchFamily="34" charset="-128"/>
              </a:rPr>
              <a:t>PErforM is a simplified manual tasks risk management approach and as such, there are some compromises with the use of PErforM.  </a:t>
            </a:r>
          </a:p>
          <a:p>
            <a:r>
              <a:rPr lang="en-AU" altLang="en-US" sz="1000" dirty="0">
                <a:ea typeface="ＭＳ Ｐゴシック" panose="020B0600070205080204" pitchFamily="34" charset="-128"/>
              </a:rPr>
              <a:t>For example:</a:t>
            </a:r>
          </a:p>
          <a:p>
            <a:pPr>
              <a:buFontTx/>
              <a:buChar char="•"/>
            </a:pPr>
            <a:r>
              <a:rPr lang="en-AU" altLang="en-US" sz="1000" dirty="0">
                <a:ea typeface="ＭＳ Ｐゴシック" panose="020B0600070205080204" pitchFamily="34" charset="-128"/>
              </a:rPr>
              <a:t>Complex tasks may require the use of other ergonomic assessment tools, or the engagement of an expert to assist with the assessment and development of controls.  The need for greater expertise may also be identified when prioritising control options.</a:t>
            </a:r>
          </a:p>
          <a:p>
            <a:pPr>
              <a:buFontTx/>
              <a:buChar char="•"/>
            </a:pPr>
            <a:r>
              <a:rPr lang="en-AU" altLang="en-US" sz="1000" dirty="0">
                <a:ea typeface="ＭＳ Ｐゴシック" panose="020B0600070205080204" pitchFamily="34" charset="-128"/>
              </a:rPr>
              <a:t>The risk assessment tool does not take into account the cumulative effect of the range of manual tasks a worker may perform during their shift. As a result, work teams will need to make some judgements about:</a:t>
            </a:r>
          </a:p>
          <a:p>
            <a:pPr lvl="1">
              <a:buFontTx/>
              <a:buChar char="•"/>
            </a:pPr>
            <a:r>
              <a:rPr lang="en-AU" altLang="en-US" sz="1000" dirty="0">
                <a:ea typeface="ＭＳ Ｐゴシック" panose="020B0600070205080204" pitchFamily="34" charset="-128"/>
              </a:rPr>
              <a:t>which tasks are the hazardous tasks </a:t>
            </a:r>
          </a:p>
          <a:p>
            <a:pPr lvl="1">
              <a:buFontTx/>
              <a:buChar char="•"/>
            </a:pPr>
            <a:r>
              <a:rPr lang="en-AU" altLang="en-US" sz="1000" dirty="0">
                <a:ea typeface="ＭＳ Ｐゴシック" panose="020B0600070205080204" pitchFamily="34" charset="-128"/>
              </a:rPr>
              <a:t>the priority order for their assessment </a:t>
            </a:r>
          </a:p>
          <a:p>
            <a:pPr lvl="1">
              <a:buFontTx/>
              <a:buChar char="•"/>
            </a:pPr>
            <a:r>
              <a:rPr lang="en-AU" altLang="en-US" sz="1000" dirty="0">
                <a:ea typeface="ＭＳ Ｐゴシック" panose="020B0600070205080204" pitchFamily="34" charset="-128"/>
              </a:rPr>
              <a:t>whether the worker is being exposed to similar risk factors throughout the shift despite performing different tasks.  </a:t>
            </a:r>
          </a:p>
          <a:p>
            <a:r>
              <a:rPr lang="en-AU" altLang="en-US" sz="1000" dirty="0">
                <a:ea typeface="ＭＳ Ｐゴシック" panose="020B0600070205080204" pitchFamily="34" charset="-128"/>
              </a:rPr>
              <a:t>If this is the case, consider controls which minimise the cumulative risk. </a:t>
            </a:r>
          </a:p>
          <a:p>
            <a:endParaRPr lang="en-AU" altLang="en-US" sz="1000" dirty="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6" descr="PPT5.jpg">
            <a:extLst>
              <a:ext uri="{FF2B5EF4-FFF2-40B4-BE49-F238E27FC236}">
                <a16:creationId xmlns:a16="http://schemas.microsoft.com/office/drawing/2014/main" id="{959C516A-0806-11CA-F081-A11B46A83F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PPT">
            <a:extLst>
              <a:ext uri="{FF2B5EF4-FFF2-40B4-BE49-F238E27FC236}">
                <a16:creationId xmlns:a16="http://schemas.microsoft.com/office/drawing/2014/main" id="{09AF393C-C1E9-00ED-714C-B92B6A056A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8669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8" descr="PPT2">
            <a:extLst>
              <a:ext uri="{FF2B5EF4-FFF2-40B4-BE49-F238E27FC236}">
                <a16:creationId xmlns:a16="http://schemas.microsoft.com/office/drawing/2014/main" id="{F1C56140-C012-C6B6-C89B-9098EEA3A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Date Placeholder 3">
            <a:extLst>
              <a:ext uri="{FF2B5EF4-FFF2-40B4-BE49-F238E27FC236}">
                <a16:creationId xmlns:a16="http://schemas.microsoft.com/office/drawing/2014/main" id="{397067CC-FF77-073F-F6B6-7DF627974C00}"/>
              </a:ext>
            </a:extLst>
          </p:cNvPr>
          <p:cNvSpPr>
            <a:spLocks noGrp="1"/>
          </p:cNvSpPr>
          <p:nvPr>
            <p:ph type="dt" sz="half" idx="10"/>
          </p:nvPr>
        </p:nvSpPr>
        <p:spPr>
          <a:xfrm>
            <a:off x="685800" y="5197475"/>
            <a:ext cx="2133600" cy="365125"/>
          </a:xfrm>
          <a:prstGeom prst="rect">
            <a:avLst/>
          </a:prstGeom>
        </p:spPr>
        <p:txBody>
          <a:bodyPr/>
          <a:lstStyle>
            <a:lvl1pPr algn="l" eaLnBrk="1" hangingPunct="1">
              <a:defRPr>
                <a:latin typeface="Arial" charset="0"/>
                <a:ea typeface="ＭＳ Ｐゴシック" charset="0"/>
                <a:cs typeface="ＭＳ Ｐゴシック" charset="0"/>
              </a:defRPr>
            </a:lvl1pPr>
          </a:lstStyle>
          <a:p>
            <a:pPr>
              <a:defRPr/>
            </a:pPr>
            <a:endParaRPr lang="en-US" dirty="0"/>
          </a:p>
        </p:txBody>
      </p:sp>
      <p:sp>
        <p:nvSpPr>
          <p:cNvPr id="7" name="Footer Placeholder 4">
            <a:extLst>
              <a:ext uri="{FF2B5EF4-FFF2-40B4-BE49-F238E27FC236}">
                <a16:creationId xmlns:a16="http://schemas.microsoft.com/office/drawing/2014/main" id="{6ECD9D24-278F-615E-749E-D937411FFBCF}"/>
              </a:ext>
            </a:extLst>
          </p:cNvPr>
          <p:cNvSpPr>
            <a:spLocks noGrp="1"/>
          </p:cNvSpPr>
          <p:nvPr>
            <p:ph type="ftr" sz="quarter" idx="11"/>
          </p:nvPr>
        </p:nvSpPr>
        <p:spPr>
          <a:xfrm>
            <a:off x="3124200" y="5197475"/>
            <a:ext cx="2895600" cy="365125"/>
          </a:xfrm>
          <a:prstGeom prst="rect">
            <a:avLst/>
          </a:prstGeom>
        </p:spPr>
        <p:txBody>
          <a:bodyPr/>
          <a:lstStyle>
            <a:lvl1pPr algn="l" eaLnBrk="1" hangingPunct="1">
              <a:defRPr>
                <a:latin typeface="Arial" charset="0"/>
                <a:ea typeface="ＭＳ Ｐゴシック" charset="0"/>
                <a:cs typeface="ＭＳ Ｐゴシック" charset="0"/>
              </a:defRPr>
            </a:lvl1pPr>
          </a:lstStyle>
          <a:p>
            <a:pPr>
              <a:defRPr/>
            </a:pPr>
            <a:endParaRPr lang="en-US" dirty="0"/>
          </a:p>
        </p:txBody>
      </p:sp>
      <p:sp>
        <p:nvSpPr>
          <p:cNvPr id="8" name="Slide Number Placeholder 5">
            <a:extLst>
              <a:ext uri="{FF2B5EF4-FFF2-40B4-BE49-F238E27FC236}">
                <a16:creationId xmlns:a16="http://schemas.microsoft.com/office/drawing/2014/main" id="{0824A09D-46CA-E3E0-B75F-446E6778F036}"/>
              </a:ext>
            </a:extLst>
          </p:cNvPr>
          <p:cNvSpPr>
            <a:spLocks noGrp="1"/>
          </p:cNvSpPr>
          <p:nvPr>
            <p:ph type="sldNum" sz="quarter" idx="12"/>
          </p:nvPr>
        </p:nvSpPr>
        <p:spPr>
          <a:xfrm>
            <a:off x="6553200" y="5197475"/>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F044B39-2D1D-4F96-B521-7BEF49DDB0B1}" type="slidenum">
              <a:rPr lang="en-AU" altLang="en-US"/>
              <a:pPr>
                <a:defRPr/>
              </a:pPr>
              <a:t>‹#›</a:t>
            </a:fld>
            <a:endParaRPr lang="en-AU" altLang="en-US" dirty="0"/>
          </a:p>
        </p:txBody>
      </p:sp>
    </p:spTree>
    <p:extLst>
      <p:ext uri="{BB962C8B-B14F-4D97-AF65-F5344CB8AC3E}">
        <p14:creationId xmlns:p14="http://schemas.microsoft.com/office/powerpoint/2010/main" val="1680935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descr="PPT5.jpg">
            <a:extLst>
              <a:ext uri="{FF2B5EF4-FFF2-40B4-BE49-F238E27FC236}">
                <a16:creationId xmlns:a16="http://schemas.microsoft.com/office/drawing/2014/main" id="{C24A31C7-5EB3-2C2F-FE5C-8F420AF7E4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8" name="Date Placeholder 3">
            <a:extLst>
              <a:ext uri="{FF2B5EF4-FFF2-40B4-BE49-F238E27FC236}">
                <a16:creationId xmlns:a16="http://schemas.microsoft.com/office/drawing/2014/main" id="{6467E6E7-18BD-F92F-28B6-FC6FD69B8F51}"/>
              </a:ext>
            </a:extLst>
          </p:cNvPr>
          <p:cNvSpPr>
            <a:spLocks noGrp="1"/>
          </p:cNvSpPr>
          <p:nvPr>
            <p:ph type="dt" sz="half" idx="10"/>
          </p:nvPr>
        </p:nvSpPr>
        <p:spPr>
          <a:xfrm>
            <a:off x="685800" y="5197475"/>
            <a:ext cx="2133600" cy="365125"/>
          </a:xfrm>
          <a:prstGeom prst="rect">
            <a:avLst/>
          </a:prstGeom>
        </p:spPr>
        <p:txBody>
          <a:bodyPr/>
          <a:lstStyle>
            <a:lvl1pPr algn="l" eaLnBrk="1" hangingPunct="1">
              <a:defRPr>
                <a:latin typeface="Arial" charset="0"/>
                <a:ea typeface="ＭＳ Ｐゴシック" charset="0"/>
                <a:cs typeface="ＭＳ Ｐゴシック" charset="0"/>
              </a:defRPr>
            </a:lvl1pPr>
          </a:lstStyle>
          <a:p>
            <a:pPr>
              <a:defRPr/>
            </a:pPr>
            <a:endParaRPr lang="en-US" dirty="0"/>
          </a:p>
        </p:txBody>
      </p:sp>
      <p:sp>
        <p:nvSpPr>
          <p:cNvPr id="9" name="Footer Placeholder 4">
            <a:extLst>
              <a:ext uri="{FF2B5EF4-FFF2-40B4-BE49-F238E27FC236}">
                <a16:creationId xmlns:a16="http://schemas.microsoft.com/office/drawing/2014/main" id="{FBC3151F-AD67-3D81-A68B-200EFF6F0EAD}"/>
              </a:ext>
            </a:extLst>
          </p:cNvPr>
          <p:cNvSpPr>
            <a:spLocks noGrp="1"/>
          </p:cNvSpPr>
          <p:nvPr>
            <p:ph type="ftr" sz="quarter" idx="11"/>
          </p:nvPr>
        </p:nvSpPr>
        <p:spPr>
          <a:xfrm>
            <a:off x="3124200" y="5197475"/>
            <a:ext cx="2895600" cy="365125"/>
          </a:xfrm>
          <a:prstGeom prst="rect">
            <a:avLst/>
          </a:prstGeom>
        </p:spPr>
        <p:txBody>
          <a:bodyPr/>
          <a:lstStyle>
            <a:lvl1pPr algn="l" eaLnBrk="1" hangingPunct="1">
              <a:defRPr>
                <a:latin typeface="Arial" charset="0"/>
                <a:ea typeface="ＭＳ Ｐゴシック" charset="0"/>
                <a:cs typeface="ＭＳ Ｐゴシック" charset="0"/>
              </a:defRPr>
            </a:lvl1pPr>
          </a:lstStyle>
          <a:p>
            <a:pPr>
              <a:defRPr/>
            </a:pPr>
            <a:endParaRPr lang="en-US" dirty="0"/>
          </a:p>
        </p:txBody>
      </p:sp>
      <p:sp>
        <p:nvSpPr>
          <p:cNvPr id="10" name="Slide Number Placeholder 5">
            <a:extLst>
              <a:ext uri="{FF2B5EF4-FFF2-40B4-BE49-F238E27FC236}">
                <a16:creationId xmlns:a16="http://schemas.microsoft.com/office/drawing/2014/main" id="{FC03E029-C251-0D11-8E67-C794832977BF}"/>
              </a:ext>
            </a:extLst>
          </p:cNvPr>
          <p:cNvSpPr>
            <a:spLocks noGrp="1"/>
          </p:cNvSpPr>
          <p:nvPr>
            <p:ph type="sldNum" sz="quarter" idx="12"/>
          </p:nvPr>
        </p:nvSpPr>
        <p:spPr>
          <a:xfrm>
            <a:off x="6553200" y="5197475"/>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D871A22-7C8F-4961-8D36-D556D603864D}" type="slidenum">
              <a:rPr lang="en-AU" altLang="en-US"/>
              <a:pPr>
                <a:defRPr/>
              </a:pPr>
              <a:t>‹#›</a:t>
            </a:fld>
            <a:endParaRPr lang="en-AU" altLang="en-US" dirty="0"/>
          </a:p>
        </p:txBody>
      </p:sp>
    </p:spTree>
    <p:extLst>
      <p:ext uri="{BB962C8B-B14F-4D97-AF65-F5344CB8AC3E}">
        <p14:creationId xmlns:p14="http://schemas.microsoft.com/office/powerpoint/2010/main" val="4176835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6" descr="PPT5.jpg">
            <a:extLst>
              <a:ext uri="{FF2B5EF4-FFF2-40B4-BE49-F238E27FC236}">
                <a16:creationId xmlns:a16="http://schemas.microsoft.com/office/drawing/2014/main" id="{38D27CA1-2461-6115-D6C0-28F0251E2D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AU"/>
              <a:t>Click to edit Master title style</a:t>
            </a:r>
            <a:endParaRPr lang="en-US"/>
          </a:p>
        </p:txBody>
      </p:sp>
      <p:sp>
        <p:nvSpPr>
          <p:cNvPr id="4" name="Date Placeholder 3">
            <a:extLst>
              <a:ext uri="{FF2B5EF4-FFF2-40B4-BE49-F238E27FC236}">
                <a16:creationId xmlns:a16="http://schemas.microsoft.com/office/drawing/2014/main" id="{398E52B3-1DCC-7639-6557-992DF7344691}"/>
              </a:ext>
            </a:extLst>
          </p:cNvPr>
          <p:cNvSpPr>
            <a:spLocks noGrp="1"/>
          </p:cNvSpPr>
          <p:nvPr>
            <p:ph type="dt" sz="half" idx="10"/>
          </p:nvPr>
        </p:nvSpPr>
        <p:spPr>
          <a:xfrm>
            <a:off x="685800" y="5197475"/>
            <a:ext cx="2133600" cy="365125"/>
          </a:xfrm>
          <a:prstGeom prst="rect">
            <a:avLst/>
          </a:prstGeom>
        </p:spPr>
        <p:txBody>
          <a:bodyPr/>
          <a:lstStyle>
            <a:lvl1pPr algn="l" eaLnBrk="1" hangingPunct="1">
              <a:defRPr>
                <a:latin typeface="Arial" charset="0"/>
                <a:ea typeface="ＭＳ Ｐゴシック" charset="0"/>
                <a:cs typeface="ＭＳ Ｐゴシック" charset="0"/>
              </a:defRPr>
            </a:lvl1pPr>
          </a:lstStyle>
          <a:p>
            <a:pPr>
              <a:defRPr/>
            </a:pPr>
            <a:endParaRPr lang="en-US" dirty="0"/>
          </a:p>
        </p:txBody>
      </p:sp>
      <p:sp>
        <p:nvSpPr>
          <p:cNvPr id="5" name="Footer Placeholder 4">
            <a:extLst>
              <a:ext uri="{FF2B5EF4-FFF2-40B4-BE49-F238E27FC236}">
                <a16:creationId xmlns:a16="http://schemas.microsoft.com/office/drawing/2014/main" id="{BCC76F3B-002D-ECA0-21E4-3207E53C14A1}"/>
              </a:ext>
            </a:extLst>
          </p:cNvPr>
          <p:cNvSpPr>
            <a:spLocks noGrp="1"/>
          </p:cNvSpPr>
          <p:nvPr>
            <p:ph type="ftr" sz="quarter" idx="11"/>
          </p:nvPr>
        </p:nvSpPr>
        <p:spPr>
          <a:xfrm>
            <a:off x="3124200" y="5197475"/>
            <a:ext cx="2895600" cy="365125"/>
          </a:xfrm>
          <a:prstGeom prst="rect">
            <a:avLst/>
          </a:prstGeom>
        </p:spPr>
        <p:txBody>
          <a:bodyPr/>
          <a:lstStyle>
            <a:lvl1pPr algn="l" eaLnBrk="1" hangingPunct="1">
              <a:defRPr>
                <a:latin typeface="Arial" charset="0"/>
                <a:ea typeface="ＭＳ Ｐゴシック" charset="0"/>
                <a:cs typeface="ＭＳ Ｐゴシック" charset="0"/>
              </a:defRPr>
            </a:lvl1pPr>
          </a:lstStyle>
          <a:p>
            <a:pPr>
              <a:defRPr/>
            </a:pPr>
            <a:endParaRPr lang="en-US" dirty="0"/>
          </a:p>
        </p:txBody>
      </p:sp>
      <p:sp>
        <p:nvSpPr>
          <p:cNvPr id="6" name="Slide Number Placeholder 5">
            <a:extLst>
              <a:ext uri="{FF2B5EF4-FFF2-40B4-BE49-F238E27FC236}">
                <a16:creationId xmlns:a16="http://schemas.microsoft.com/office/drawing/2014/main" id="{561A205F-3C9D-9513-12AD-63569160063E}"/>
              </a:ext>
            </a:extLst>
          </p:cNvPr>
          <p:cNvSpPr>
            <a:spLocks noGrp="1"/>
          </p:cNvSpPr>
          <p:nvPr>
            <p:ph type="sldNum" sz="quarter" idx="12"/>
          </p:nvPr>
        </p:nvSpPr>
        <p:spPr>
          <a:xfrm>
            <a:off x="6553200" y="5197475"/>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32A17E1-4F7F-4906-9767-7BA97CE3E7EE}" type="slidenum">
              <a:rPr lang="en-AU" altLang="en-US"/>
              <a:pPr>
                <a:defRPr/>
              </a:pPr>
              <a:t>‹#›</a:t>
            </a:fld>
            <a:endParaRPr lang="en-AU" altLang="en-US" dirty="0"/>
          </a:p>
        </p:txBody>
      </p:sp>
    </p:spTree>
    <p:extLst>
      <p:ext uri="{BB962C8B-B14F-4D97-AF65-F5344CB8AC3E}">
        <p14:creationId xmlns:p14="http://schemas.microsoft.com/office/powerpoint/2010/main" val="1355998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6" descr="PPT5.jpg">
            <a:extLst>
              <a:ext uri="{FF2B5EF4-FFF2-40B4-BE49-F238E27FC236}">
                <a16:creationId xmlns:a16="http://schemas.microsoft.com/office/drawing/2014/main" id="{42729CDD-E148-8091-2A55-5A172F5D1D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a:extLst>
              <a:ext uri="{FF2B5EF4-FFF2-40B4-BE49-F238E27FC236}">
                <a16:creationId xmlns:a16="http://schemas.microsoft.com/office/drawing/2014/main" id="{C1EB3DF7-2F3B-5590-D317-7014658C4A59}"/>
              </a:ext>
            </a:extLst>
          </p:cNvPr>
          <p:cNvSpPr>
            <a:spLocks noGrp="1"/>
          </p:cNvSpPr>
          <p:nvPr>
            <p:ph type="dt" sz="half" idx="10"/>
          </p:nvPr>
        </p:nvSpPr>
        <p:spPr>
          <a:xfrm>
            <a:off x="685800" y="5197475"/>
            <a:ext cx="2133600" cy="365125"/>
          </a:xfrm>
          <a:prstGeom prst="rect">
            <a:avLst/>
          </a:prstGeom>
        </p:spPr>
        <p:txBody>
          <a:bodyPr/>
          <a:lstStyle>
            <a:lvl1pPr algn="l" eaLnBrk="1" hangingPunct="1">
              <a:defRPr>
                <a:latin typeface="Arial" charset="0"/>
                <a:ea typeface="ＭＳ Ｐゴシック" charset="0"/>
                <a:cs typeface="ＭＳ Ｐゴシック" charset="0"/>
              </a:defRPr>
            </a:lvl1pPr>
          </a:lstStyle>
          <a:p>
            <a:pPr>
              <a:defRPr/>
            </a:pPr>
            <a:endParaRPr lang="en-US" dirty="0"/>
          </a:p>
        </p:txBody>
      </p:sp>
      <p:sp>
        <p:nvSpPr>
          <p:cNvPr id="4" name="Footer Placeholder 4">
            <a:extLst>
              <a:ext uri="{FF2B5EF4-FFF2-40B4-BE49-F238E27FC236}">
                <a16:creationId xmlns:a16="http://schemas.microsoft.com/office/drawing/2014/main" id="{E53F7A7E-DF3A-A17C-669C-C99B347C4867}"/>
              </a:ext>
            </a:extLst>
          </p:cNvPr>
          <p:cNvSpPr>
            <a:spLocks noGrp="1"/>
          </p:cNvSpPr>
          <p:nvPr>
            <p:ph type="ftr" sz="quarter" idx="11"/>
          </p:nvPr>
        </p:nvSpPr>
        <p:spPr>
          <a:xfrm>
            <a:off x="3124200" y="5197475"/>
            <a:ext cx="2895600" cy="365125"/>
          </a:xfrm>
          <a:prstGeom prst="rect">
            <a:avLst/>
          </a:prstGeom>
        </p:spPr>
        <p:txBody>
          <a:bodyPr/>
          <a:lstStyle>
            <a:lvl1pPr algn="l" eaLnBrk="1" hangingPunct="1">
              <a:defRPr>
                <a:latin typeface="Arial" charset="0"/>
                <a:ea typeface="ＭＳ Ｐゴシック" charset="0"/>
                <a:cs typeface="ＭＳ Ｐゴシック" charset="0"/>
              </a:defRPr>
            </a:lvl1pPr>
          </a:lstStyle>
          <a:p>
            <a:pPr>
              <a:defRPr/>
            </a:pPr>
            <a:endParaRPr lang="en-US" dirty="0"/>
          </a:p>
        </p:txBody>
      </p:sp>
      <p:sp>
        <p:nvSpPr>
          <p:cNvPr id="5" name="Slide Number Placeholder 5">
            <a:extLst>
              <a:ext uri="{FF2B5EF4-FFF2-40B4-BE49-F238E27FC236}">
                <a16:creationId xmlns:a16="http://schemas.microsoft.com/office/drawing/2014/main" id="{BF74B41D-6983-07AA-E4AB-7D3A4481D31E}"/>
              </a:ext>
            </a:extLst>
          </p:cNvPr>
          <p:cNvSpPr>
            <a:spLocks noGrp="1"/>
          </p:cNvSpPr>
          <p:nvPr>
            <p:ph type="sldNum" sz="quarter" idx="12"/>
          </p:nvPr>
        </p:nvSpPr>
        <p:spPr>
          <a:xfrm>
            <a:off x="6553200" y="5197475"/>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3E5F8DB-3338-4FF6-B6E3-59D5B87C3424}" type="slidenum">
              <a:rPr lang="en-AU" altLang="en-US"/>
              <a:pPr>
                <a:defRPr/>
              </a:pPr>
              <a:t>‹#›</a:t>
            </a:fld>
            <a:endParaRPr lang="en-AU" altLang="en-US" dirty="0"/>
          </a:p>
        </p:txBody>
      </p:sp>
    </p:spTree>
    <p:extLst>
      <p:ext uri="{BB962C8B-B14F-4D97-AF65-F5344CB8AC3E}">
        <p14:creationId xmlns:p14="http://schemas.microsoft.com/office/powerpoint/2010/main" val="2471622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6" descr="PPT5.jpg">
            <a:extLst>
              <a:ext uri="{FF2B5EF4-FFF2-40B4-BE49-F238E27FC236}">
                <a16:creationId xmlns:a16="http://schemas.microsoft.com/office/drawing/2014/main" id="{F8856DB2-0EE9-E024-5AEE-433BD873F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914400"/>
            <a:ext cx="3008313" cy="1219200"/>
          </a:xfrm>
        </p:spPr>
        <p:txBody>
          <a:bodyPr anchor="b"/>
          <a:lstStyle>
            <a:lvl1pPr algn="l">
              <a:defRPr sz="2000" b="1"/>
            </a:lvl1pPr>
          </a:lstStyle>
          <a:p>
            <a:r>
              <a:rPr lang="en-AU"/>
              <a:t>Click to edit Master title style</a:t>
            </a:r>
            <a:endParaRPr lang="en-US" dirty="0"/>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2133600"/>
            <a:ext cx="3008313" cy="3992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6" name="Date Placeholder 3">
            <a:extLst>
              <a:ext uri="{FF2B5EF4-FFF2-40B4-BE49-F238E27FC236}">
                <a16:creationId xmlns:a16="http://schemas.microsoft.com/office/drawing/2014/main" id="{6B1D92A4-3FB1-C303-ECEC-01826F5738E2}"/>
              </a:ext>
            </a:extLst>
          </p:cNvPr>
          <p:cNvSpPr>
            <a:spLocks noGrp="1"/>
          </p:cNvSpPr>
          <p:nvPr>
            <p:ph type="dt" sz="half" idx="10"/>
          </p:nvPr>
        </p:nvSpPr>
        <p:spPr>
          <a:xfrm>
            <a:off x="685800" y="5197475"/>
            <a:ext cx="2133600" cy="365125"/>
          </a:xfrm>
          <a:prstGeom prst="rect">
            <a:avLst/>
          </a:prstGeom>
        </p:spPr>
        <p:txBody>
          <a:bodyPr/>
          <a:lstStyle>
            <a:lvl1pPr algn="l" eaLnBrk="1" hangingPunct="1">
              <a:defRPr>
                <a:latin typeface="Arial" charset="0"/>
                <a:ea typeface="ＭＳ Ｐゴシック" charset="0"/>
                <a:cs typeface="ＭＳ Ｐゴシック" charset="0"/>
              </a:defRPr>
            </a:lvl1pPr>
          </a:lstStyle>
          <a:p>
            <a:pPr>
              <a:defRPr/>
            </a:pPr>
            <a:endParaRPr lang="en-US" dirty="0"/>
          </a:p>
        </p:txBody>
      </p:sp>
      <p:sp>
        <p:nvSpPr>
          <p:cNvPr id="7" name="Footer Placeholder 4">
            <a:extLst>
              <a:ext uri="{FF2B5EF4-FFF2-40B4-BE49-F238E27FC236}">
                <a16:creationId xmlns:a16="http://schemas.microsoft.com/office/drawing/2014/main" id="{E8578E15-C265-E52F-1E79-D04CD6C3F17D}"/>
              </a:ext>
            </a:extLst>
          </p:cNvPr>
          <p:cNvSpPr>
            <a:spLocks noGrp="1"/>
          </p:cNvSpPr>
          <p:nvPr>
            <p:ph type="ftr" sz="quarter" idx="11"/>
          </p:nvPr>
        </p:nvSpPr>
        <p:spPr>
          <a:xfrm>
            <a:off x="3124200" y="5197475"/>
            <a:ext cx="2895600" cy="365125"/>
          </a:xfrm>
          <a:prstGeom prst="rect">
            <a:avLst/>
          </a:prstGeom>
        </p:spPr>
        <p:txBody>
          <a:bodyPr/>
          <a:lstStyle>
            <a:lvl1pPr algn="l" eaLnBrk="1" hangingPunct="1">
              <a:defRPr>
                <a:latin typeface="Arial" charset="0"/>
                <a:ea typeface="ＭＳ Ｐゴシック" charset="0"/>
                <a:cs typeface="ＭＳ Ｐゴシック" charset="0"/>
              </a:defRPr>
            </a:lvl1pPr>
          </a:lstStyle>
          <a:p>
            <a:pPr>
              <a:defRPr/>
            </a:pPr>
            <a:endParaRPr lang="en-US" dirty="0"/>
          </a:p>
        </p:txBody>
      </p:sp>
      <p:sp>
        <p:nvSpPr>
          <p:cNvPr id="8" name="Slide Number Placeholder 5">
            <a:extLst>
              <a:ext uri="{FF2B5EF4-FFF2-40B4-BE49-F238E27FC236}">
                <a16:creationId xmlns:a16="http://schemas.microsoft.com/office/drawing/2014/main" id="{F0DCFDB6-1A56-E7EF-0D04-8D9025D3C971}"/>
              </a:ext>
            </a:extLst>
          </p:cNvPr>
          <p:cNvSpPr>
            <a:spLocks noGrp="1"/>
          </p:cNvSpPr>
          <p:nvPr>
            <p:ph type="sldNum" sz="quarter" idx="12"/>
          </p:nvPr>
        </p:nvSpPr>
        <p:spPr>
          <a:xfrm>
            <a:off x="6553200" y="5197475"/>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32780EF-EB4A-4B82-8929-71E91E58B568}" type="slidenum">
              <a:rPr lang="en-AU" altLang="en-US"/>
              <a:pPr>
                <a:defRPr/>
              </a:pPr>
              <a:t>‹#›</a:t>
            </a:fld>
            <a:endParaRPr lang="en-AU" altLang="en-US" dirty="0"/>
          </a:p>
        </p:txBody>
      </p:sp>
    </p:spTree>
    <p:extLst>
      <p:ext uri="{BB962C8B-B14F-4D97-AF65-F5344CB8AC3E}">
        <p14:creationId xmlns:p14="http://schemas.microsoft.com/office/powerpoint/2010/main" val="2368148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6" descr="PPT5.jpg">
            <a:extLst>
              <a:ext uri="{FF2B5EF4-FFF2-40B4-BE49-F238E27FC236}">
                <a16:creationId xmlns:a16="http://schemas.microsoft.com/office/drawing/2014/main" id="{CBD05C8F-D52A-E589-9351-A91343B34F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1910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35782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AU" noProof="0" dirty="0"/>
              <a:t>Drag picture to placeholder or click icon to add</a:t>
            </a:r>
            <a:endParaRPr lang="en-US" noProof="0" dirty="0"/>
          </a:p>
        </p:txBody>
      </p:sp>
      <p:sp>
        <p:nvSpPr>
          <p:cNvPr id="4" name="Text Placeholder 3"/>
          <p:cNvSpPr>
            <a:spLocks noGrp="1"/>
          </p:cNvSpPr>
          <p:nvPr>
            <p:ph type="body" sz="half" idx="2"/>
          </p:nvPr>
        </p:nvSpPr>
        <p:spPr>
          <a:xfrm>
            <a:off x="1792288" y="47577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6" name="Date Placeholder 3">
            <a:extLst>
              <a:ext uri="{FF2B5EF4-FFF2-40B4-BE49-F238E27FC236}">
                <a16:creationId xmlns:a16="http://schemas.microsoft.com/office/drawing/2014/main" id="{0704DFB8-3E72-00E8-B1D3-2F36FF8E2E17}"/>
              </a:ext>
            </a:extLst>
          </p:cNvPr>
          <p:cNvSpPr>
            <a:spLocks noGrp="1"/>
          </p:cNvSpPr>
          <p:nvPr>
            <p:ph type="dt" sz="half" idx="10"/>
          </p:nvPr>
        </p:nvSpPr>
        <p:spPr>
          <a:xfrm>
            <a:off x="685800" y="5197475"/>
            <a:ext cx="2133600" cy="365125"/>
          </a:xfrm>
          <a:prstGeom prst="rect">
            <a:avLst/>
          </a:prstGeom>
        </p:spPr>
        <p:txBody>
          <a:bodyPr/>
          <a:lstStyle>
            <a:lvl1pPr algn="l" eaLnBrk="1" hangingPunct="1">
              <a:defRPr>
                <a:latin typeface="Arial" charset="0"/>
                <a:ea typeface="ＭＳ Ｐゴシック" charset="0"/>
                <a:cs typeface="ＭＳ Ｐゴシック" charset="0"/>
              </a:defRPr>
            </a:lvl1pPr>
          </a:lstStyle>
          <a:p>
            <a:pPr>
              <a:defRPr/>
            </a:pPr>
            <a:endParaRPr lang="en-US" dirty="0"/>
          </a:p>
        </p:txBody>
      </p:sp>
      <p:sp>
        <p:nvSpPr>
          <p:cNvPr id="7" name="Footer Placeholder 4">
            <a:extLst>
              <a:ext uri="{FF2B5EF4-FFF2-40B4-BE49-F238E27FC236}">
                <a16:creationId xmlns:a16="http://schemas.microsoft.com/office/drawing/2014/main" id="{9660A57F-1848-3374-C228-4058FA1B9CEA}"/>
              </a:ext>
            </a:extLst>
          </p:cNvPr>
          <p:cNvSpPr>
            <a:spLocks noGrp="1"/>
          </p:cNvSpPr>
          <p:nvPr>
            <p:ph type="ftr" sz="quarter" idx="11"/>
          </p:nvPr>
        </p:nvSpPr>
        <p:spPr>
          <a:xfrm>
            <a:off x="3124200" y="5197475"/>
            <a:ext cx="2895600" cy="365125"/>
          </a:xfrm>
          <a:prstGeom prst="rect">
            <a:avLst/>
          </a:prstGeom>
        </p:spPr>
        <p:txBody>
          <a:bodyPr/>
          <a:lstStyle>
            <a:lvl1pPr algn="l" eaLnBrk="1" hangingPunct="1">
              <a:defRPr>
                <a:latin typeface="Arial" charset="0"/>
                <a:ea typeface="ＭＳ Ｐゴシック" charset="0"/>
                <a:cs typeface="ＭＳ Ｐゴシック" charset="0"/>
              </a:defRPr>
            </a:lvl1pPr>
          </a:lstStyle>
          <a:p>
            <a:pPr>
              <a:defRPr/>
            </a:pPr>
            <a:endParaRPr lang="en-US" dirty="0"/>
          </a:p>
        </p:txBody>
      </p:sp>
      <p:sp>
        <p:nvSpPr>
          <p:cNvPr id="8" name="Slide Number Placeholder 5">
            <a:extLst>
              <a:ext uri="{FF2B5EF4-FFF2-40B4-BE49-F238E27FC236}">
                <a16:creationId xmlns:a16="http://schemas.microsoft.com/office/drawing/2014/main" id="{99D8ADB9-A88C-A495-FAB8-92B43CFC991C}"/>
              </a:ext>
            </a:extLst>
          </p:cNvPr>
          <p:cNvSpPr>
            <a:spLocks noGrp="1"/>
          </p:cNvSpPr>
          <p:nvPr>
            <p:ph type="sldNum" sz="quarter" idx="12"/>
          </p:nvPr>
        </p:nvSpPr>
        <p:spPr>
          <a:xfrm>
            <a:off x="6553200" y="5197475"/>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02CA852-30CB-4742-8336-6B17D06C4F17}" type="slidenum">
              <a:rPr lang="en-AU" altLang="en-US"/>
              <a:pPr>
                <a:defRPr/>
              </a:pPr>
              <a:t>‹#›</a:t>
            </a:fld>
            <a:endParaRPr lang="en-AU" altLang="en-US" dirty="0"/>
          </a:p>
        </p:txBody>
      </p:sp>
    </p:spTree>
    <p:extLst>
      <p:ext uri="{BB962C8B-B14F-4D97-AF65-F5344CB8AC3E}">
        <p14:creationId xmlns:p14="http://schemas.microsoft.com/office/powerpoint/2010/main" val="1322176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 descr="PPT2">
            <a:extLst>
              <a:ext uri="{FF2B5EF4-FFF2-40B4-BE49-F238E27FC236}">
                <a16:creationId xmlns:a16="http://schemas.microsoft.com/office/drawing/2014/main" id="{4253646E-5631-EAD6-AEC7-071CE67F789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550AD4E0-E4DA-14B8-99FA-F13ACF4F0DDD}"/>
              </a:ext>
            </a:extLst>
          </p:cNvPr>
          <p:cNvSpPr>
            <a:spLocks noGrp="1"/>
          </p:cNvSpPr>
          <p:nvPr>
            <p:ph type="title"/>
          </p:nvPr>
        </p:nvSpPr>
        <p:spPr bwMode="auto">
          <a:xfrm>
            <a:off x="457200" y="188913"/>
            <a:ext cx="82296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1028" name="Text Placeholder 2">
            <a:extLst>
              <a:ext uri="{FF2B5EF4-FFF2-40B4-BE49-F238E27FC236}">
                <a16:creationId xmlns:a16="http://schemas.microsoft.com/office/drawing/2014/main" id="{EED018FD-BDDF-EBED-151A-B96238408BD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Lst>
  <p:hf sldNum="0" hdr="0" ftr="0" dt="0"/>
  <p:txStyles>
    <p:titleStyle>
      <a:lvl1pPr algn="l" defTabSz="457200" rtl="0" eaLnBrk="0" fontAlgn="base" hangingPunct="0">
        <a:spcBef>
          <a:spcPct val="0"/>
        </a:spcBef>
        <a:spcAft>
          <a:spcPct val="0"/>
        </a:spcAft>
        <a:defRPr sz="4400" kern="1200">
          <a:solidFill>
            <a:srgbClr val="000090"/>
          </a:solidFill>
          <a:latin typeface="+mj-lt"/>
          <a:ea typeface="ＭＳ Ｐゴシック" pitchFamily="1" charset="-128"/>
          <a:cs typeface="ＭＳ Ｐゴシック" pitchFamily="1" charset="-128"/>
        </a:defRPr>
      </a:lvl1pPr>
      <a:lvl2pPr algn="l" defTabSz="457200" rtl="0" eaLnBrk="0" fontAlgn="base" hangingPunct="0">
        <a:spcBef>
          <a:spcPct val="0"/>
        </a:spcBef>
        <a:spcAft>
          <a:spcPct val="0"/>
        </a:spcAft>
        <a:defRPr sz="4400">
          <a:solidFill>
            <a:srgbClr val="000090"/>
          </a:solidFill>
          <a:latin typeface="Arial" pitchFamily="1" charset="0"/>
          <a:ea typeface="ＭＳ Ｐゴシック" pitchFamily="1" charset="-128"/>
          <a:cs typeface="ＭＳ Ｐゴシック" pitchFamily="1" charset="-128"/>
        </a:defRPr>
      </a:lvl2pPr>
      <a:lvl3pPr algn="l" defTabSz="457200" rtl="0" eaLnBrk="0" fontAlgn="base" hangingPunct="0">
        <a:spcBef>
          <a:spcPct val="0"/>
        </a:spcBef>
        <a:spcAft>
          <a:spcPct val="0"/>
        </a:spcAft>
        <a:defRPr sz="4400">
          <a:solidFill>
            <a:srgbClr val="000090"/>
          </a:solidFill>
          <a:latin typeface="Arial" pitchFamily="1" charset="0"/>
          <a:ea typeface="ＭＳ Ｐゴシック" pitchFamily="1" charset="-128"/>
          <a:cs typeface="ＭＳ Ｐゴシック" pitchFamily="1" charset="-128"/>
        </a:defRPr>
      </a:lvl3pPr>
      <a:lvl4pPr algn="l" defTabSz="457200" rtl="0" eaLnBrk="0" fontAlgn="base" hangingPunct="0">
        <a:spcBef>
          <a:spcPct val="0"/>
        </a:spcBef>
        <a:spcAft>
          <a:spcPct val="0"/>
        </a:spcAft>
        <a:defRPr sz="4400">
          <a:solidFill>
            <a:srgbClr val="000090"/>
          </a:solidFill>
          <a:latin typeface="Arial" pitchFamily="1" charset="0"/>
          <a:ea typeface="ＭＳ Ｐゴシック" pitchFamily="1" charset="-128"/>
          <a:cs typeface="ＭＳ Ｐゴシック" pitchFamily="1" charset="-128"/>
        </a:defRPr>
      </a:lvl4pPr>
      <a:lvl5pPr algn="l" defTabSz="457200" rtl="0" eaLnBrk="0" fontAlgn="base" hangingPunct="0">
        <a:spcBef>
          <a:spcPct val="0"/>
        </a:spcBef>
        <a:spcAft>
          <a:spcPct val="0"/>
        </a:spcAft>
        <a:defRPr sz="4400">
          <a:solidFill>
            <a:srgbClr val="000090"/>
          </a:solidFill>
          <a:latin typeface="Arial" pitchFamily="1" charset="0"/>
          <a:ea typeface="ＭＳ Ｐゴシック" pitchFamily="1" charset="-128"/>
          <a:cs typeface="ＭＳ Ｐゴシック" pitchFamily="1" charset="-128"/>
        </a:defRPr>
      </a:lvl5pPr>
      <a:lvl6pPr marL="4572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6pPr>
      <a:lvl7pPr marL="9144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7pPr>
      <a:lvl8pPr marL="13716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8pPr>
      <a:lvl9pPr marL="18288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000090"/>
          </a:solidFill>
          <a:latin typeface="+mn-lt"/>
          <a:ea typeface="ＭＳ Ｐゴシック" pitchFamily="1" charset="-128"/>
          <a:cs typeface="ＭＳ Ｐゴシック" pitchFamily="1"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000090"/>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000090"/>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000090"/>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000090"/>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notesSlide" Target="../notesSlides/notesSlide14.xml"/><Relationship Id="rId7"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file:///C:\Dee's%20WHSQ%20stuff\PErforM%20master%20copies%202011\PErforM%20video%20images\Video%20Paving%20PoB%202.wmv" TargetMode="Externa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https://www.govdex.gov.au/confluence/download/attachments/213371633/Examples%20of%20good%20safety%20leadership.wmv" TargetMode="Externa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ideo" Target="https://www.govdex.gov.au/confluence/download/attachments/213371633/Characteristics%20of%20a%20good%20safety%20leader.wmv" TargetMode="Externa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hyperlink" Target="http://www.deir.qld.gov.au/workplace/subjects/manualhandling/perform/index.htm#resource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a:extLst>
              <a:ext uri="{FF2B5EF4-FFF2-40B4-BE49-F238E27FC236}">
                <a16:creationId xmlns:a16="http://schemas.microsoft.com/office/drawing/2014/main" id="{4F2CCA4E-4345-4CCD-BB34-3A6C7DF9CC93}"/>
              </a:ext>
            </a:extLst>
          </p:cNvPr>
          <p:cNvSpPr>
            <a:spLocks noGrp="1"/>
          </p:cNvSpPr>
          <p:nvPr>
            <p:ph type="ctrTitle" idx="4294967295"/>
          </p:nvPr>
        </p:nvSpPr>
        <p:spPr>
          <a:xfrm>
            <a:off x="0" y="2057400"/>
            <a:ext cx="8823325" cy="1143000"/>
          </a:xfrm>
        </p:spPr>
        <p:txBody>
          <a:bodyPr/>
          <a:lstStyle/>
          <a:p>
            <a:pPr algn="ctr" eaLnBrk="1" hangingPunct="1"/>
            <a:r>
              <a:rPr lang="en-AU" altLang="en-US" sz="4000" dirty="0">
                <a:solidFill>
                  <a:schemeClr val="bg1"/>
                </a:solidFill>
                <a:ea typeface="ＭＳ Ｐゴシック" panose="020B0600070205080204" pitchFamily="34" charset="-128"/>
                <a:cs typeface="Arial" panose="020B0604020202020204" pitchFamily="34" charset="0"/>
              </a:rPr>
              <a:t>PErforM introduction for managers</a:t>
            </a:r>
            <a:br>
              <a:rPr lang="en-AU" altLang="en-US" sz="4000" dirty="0">
                <a:solidFill>
                  <a:schemeClr val="bg1"/>
                </a:solidFill>
                <a:ea typeface="ＭＳ Ｐゴシック" panose="020B0600070205080204" pitchFamily="34" charset="-128"/>
                <a:cs typeface="Arial" panose="020B0604020202020204" pitchFamily="34" charset="0"/>
              </a:rPr>
            </a:br>
            <a:endParaRPr lang="en-AU" altLang="en-US" sz="4000" dirty="0">
              <a:solidFill>
                <a:schemeClr val="bg1"/>
              </a:solidFill>
              <a:ea typeface="ＭＳ Ｐゴシック" panose="020B0600070205080204" pitchFamily="34" charset="-128"/>
              <a:cs typeface="Arial" panose="020B0604020202020204" pitchFamily="34" charset="0"/>
            </a:endParaRPr>
          </a:p>
        </p:txBody>
      </p:sp>
      <p:sp>
        <p:nvSpPr>
          <p:cNvPr id="11267" name="Rectangle 3">
            <a:extLst>
              <a:ext uri="{FF2B5EF4-FFF2-40B4-BE49-F238E27FC236}">
                <a16:creationId xmlns:a16="http://schemas.microsoft.com/office/drawing/2014/main" id="{7C8FB042-47F1-8C33-9007-3BC3858354BB}"/>
              </a:ext>
            </a:extLst>
          </p:cNvPr>
          <p:cNvSpPr>
            <a:spLocks noChangeArrowheads="1"/>
          </p:cNvSpPr>
          <p:nvPr/>
        </p:nvSpPr>
        <p:spPr bwMode="auto">
          <a:xfrm>
            <a:off x="1403350" y="5397500"/>
            <a:ext cx="2376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eaLnBrk="1" hangingPunct="1">
              <a:spcBef>
                <a:spcPct val="0"/>
              </a:spcBef>
              <a:spcAft>
                <a:spcPts val="600"/>
              </a:spcAft>
              <a:buFontTx/>
              <a:buNone/>
            </a:pPr>
            <a:endParaRPr lang="en-US" altLang="en-US" sz="18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AE9C116-9EA8-92E1-D013-EF6571A20761}"/>
              </a:ext>
            </a:extLst>
          </p:cNvPr>
          <p:cNvSpPr>
            <a:spLocks noGrp="1"/>
          </p:cNvSpPr>
          <p:nvPr>
            <p:ph type="title" idx="4294967295"/>
          </p:nvPr>
        </p:nvSpPr>
        <p:spPr>
          <a:xfrm>
            <a:off x="179388" y="188913"/>
            <a:ext cx="8891587" cy="863600"/>
          </a:xfrm>
        </p:spPr>
        <p:txBody>
          <a:bodyPr/>
          <a:lstStyle/>
          <a:p>
            <a:pPr eaLnBrk="1" hangingPunct="1"/>
            <a:r>
              <a:rPr lang="en-AU" altLang="en-US" sz="4000" dirty="0">
                <a:solidFill>
                  <a:schemeClr val="tx1"/>
                </a:solidFill>
                <a:ea typeface="ＭＳ Ｐゴシック" panose="020B0600070205080204" pitchFamily="34" charset="-128"/>
              </a:rPr>
              <a:t>Scenario – lifting lid on pre-heater box</a:t>
            </a:r>
          </a:p>
        </p:txBody>
      </p:sp>
      <p:pic>
        <p:nvPicPr>
          <p:cNvPr id="29699" name="Picture 3">
            <a:extLst>
              <a:ext uri="{FF2B5EF4-FFF2-40B4-BE49-F238E27FC236}">
                <a16:creationId xmlns:a16="http://schemas.microsoft.com/office/drawing/2014/main" id="{DC5553BD-E756-D55D-8195-37EF75808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3213100"/>
            <a:ext cx="4391025" cy="246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0" name="Text Box 4">
            <a:extLst>
              <a:ext uri="{FF2B5EF4-FFF2-40B4-BE49-F238E27FC236}">
                <a16:creationId xmlns:a16="http://schemas.microsoft.com/office/drawing/2014/main" id="{454C1B3F-DA5E-80FE-4E65-9B0CBEB23691}"/>
              </a:ext>
            </a:extLst>
          </p:cNvPr>
          <p:cNvSpPr txBox="1">
            <a:spLocks noChangeArrowheads="1"/>
          </p:cNvSpPr>
          <p:nvPr/>
        </p:nvSpPr>
        <p:spPr bwMode="auto">
          <a:xfrm>
            <a:off x="2268538" y="5981700"/>
            <a:ext cx="4159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AU" altLang="en-US" sz="1800" i="1" dirty="0">
                <a:solidFill>
                  <a:schemeClr val="tx1"/>
                </a:solidFill>
              </a:rPr>
              <a:t>Worker exerting force and awkward </a:t>
            </a:r>
          </a:p>
          <a:p>
            <a:pPr eaLnBrk="1" hangingPunct="1">
              <a:spcBef>
                <a:spcPct val="0"/>
              </a:spcBef>
              <a:buFontTx/>
              <a:buNone/>
            </a:pPr>
            <a:r>
              <a:rPr lang="en-AU" altLang="en-US" sz="1800" i="1" dirty="0">
                <a:solidFill>
                  <a:schemeClr val="tx1"/>
                </a:solidFill>
              </a:rPr>
              <a:t>postures to lift the lid on the pre-heater.</a:t>
            </a:r>
          </a:p>
        </p:txBody>
      </p:sp>
      <p:sp>
        <p:nvSpPr>
          <p:cNvPr id="29701" name="Text Box 5">
            <a:extLst>
              <a:ext uri="{FF2B5EF4-FFF2-40B4-BE49-F238E27FC236}">
                <a16:creationId xmlns:a16="http://schemas.microsoft.com/office/drawing/2014/main" id="{754590EC-5965-5388-DF1B-3790BE27BC9A}"/>
              </a:ext>
            </a:extLst>
          </p:cNvPr>
          <p:cNvSpPr txBox="1">
            <a:spLocks noChangeArrowheads="1"/>
          </p:cNvSpPr>
          <p:nvPr/>
        </p:nvSpPr>
        <p:spPr bwMode="auto">
          <a:xfrm>
            <a:off x="595313" y="1412875"/>
            <a:ext cx="6408737"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AU" altLang="en-US" sz="2800" dirty="0">
                <a:solidFill>
                  <a:schemeClr val="tx1"/>
                </a:solidFill>
              </a:rPr>
              <a:t>Lid was: </a:t>
            </a:r>
          </a:p>
          <a:p>
            <a:pPr eaLnBrk="1" hangingPunct="1">
              <a:spcBef>
                <a:spcPct val="0"/>
              </a:spcBef>
              <a:buFontTx/>
              <a:buNone/>
            </a:pPr>
            <a:r>
              <a:rPr lang="en-AU" altLang="en-US" sz="2800" dirty="0">
                <a:solidFill>
                  <a:schemeClr val="tx1"/>
                </a:solidFill>
              </a:rPr>
              <a:t>- catching on the lip of the pre-heater resulting in forceful jerky movements </a:t>
            </a:r>
          </a:p>
          <a:p>
            <a:pPr eaLnBrk="1" hangingPunct="1">
              <a:spcBef>
                <a:spcPct val="0"/>
              </a:spcBef>
              <a:buFontTx/>
              <a:buNone/>
            </a:pPr>
            <a:r>
              <a:rPr lang="en-AU" altLang="en-US" sz="2800" dirty="0">
                <a:solidFill>
                  <a:schemeClr val="tx1"/>
                </a:solidFill>
              </a:rPr>
              <a:t>-heavy and awkward to lift.</a:t>
            </a:r>
          </a:p>
          <a:p>
            <a:pPr eaLnBrk="1" hangingPunct="1">
              <a:spcBef>
                <a:spcPct val="50000"/>
              </a:spcBef>
              <a:buFontTx/>
              <a:buNone/>
            </a:pPr>
            <a:endParaRPr lang="en-AU" altLang="en-US" sz="280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8AD3D67-EFC9-DEF1-237E-E181DDC69077}"/>
              </a:ext>
            </a:extLst>
          </p:cNvPr>
          <p:cNvSpPr>
            <a:spLocks noGrp="1"/>
          </p:cNvSpPr>
          <p:nvPr>
            <p:ph type="title" idx="4294967295"/>
          </p:nvPr>
        </p:nvSpPr>
        <p:spPr>
          <a:xfrm>
            <a:off x="735012" y="115888"/>
            <a:ext cx="8229600" cy="960437"/>
          </a:xfrm>
        </p:spPr>
        <p:txBody>
          <a:bodyPr/>
          <a:lstStyle/>
          <a:p>
            <a:pPr eaLnBrk="1" hangingPunct="1"/>
            <a:r>
              <a:rPr lang="en-US" altLang="ko-KR" sz="4000" dirty="0">
                <a:solidFill>
                  <a:schemeClr val="tx1"/>
                </a:solidFill>
                <a:ea typeface="ＭＳ Ｐゴシック" panose="020B0600070205080204" pitchFamily="34" charset="-128"/>
              </a:rPr>
              <a:t>Risk assessment – before control</a:t>
            </a:r>
          </a:p>
        </p:txBody>
      </p:sp>
      <p:pic>
        <p:nvPicPr>
          <p:cNvPr id="31747" name="Picture 3">
            <a:extLst>
              <a:ext uri="{FF2B5EF4-FFF2-40B4-BE49-F238E27FC236}">
                <a16:creationId xmlns:a16="http://schemas.microsoft.com/office/drawing/2014/main" id="{CC550B0A-D50B-FB9A-235F-F55E507F94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1628775"/>
            <a:ext cx="6624638" cy="4225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8" name="Rectangle 6">
            <a:extLst>
              <a:ext uri="{FF2B5EF4-FFF2-40B4-BE49-F238E27FC236}">
                <a16:creationId xmlns:a16="http://schemas.microsoft.com/office/drawing/2014/main" id="{E2A37141-F44E-7A07-A007-F8BC296C3A10}"/>
              </a:ext>
            </a:extLst>
          </p:cNvPr>
          <p:cNvSpPr>
            <a:spLocks noChangeArrowheads="1"/>
          </p:cNvSpPr>
          <p:nvPr/>
        </p:nvSpPr>
        <p:spPr bwMode="auto">
          <a:xfrm>
            <a:off x="179388" y="115888"/>
            <a:ext cx="8686800" cy="6477000"/>
          </a:xfrm>
          <a:prstGeom prst="rect">
            <a:avLst/>
          </a:prstGeom>
          <a:noFill/>
          <a:ln w="2857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defTabSz="914400" eaLnBrk="1" latinLnBrk="1" hangingPunct="1">
              <a:spcBef>
                <a:spcPct val="0"/>
              </a:spcBef>
              <a:buFontTx/>
              <a:buNone/>
            </a:pPr>
            <a:endParaRPr kumimoji="1" lang="en-US" altLang="en-US" sz="1800" dirty="0">
              <a:solidFill>
                <a:schemeClr val="tx1"/>
              </a:solidFill>
              <a:latin typeface="Gulim" panose="020B0600000101010101" pitchFamily="34" charset="-127"/>
              <a:ea typeface="Gulim" panose="020B0600000101010101" pitchFamily="34" charset="-127"/>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62F3441-F1BB-D7EC-EAEB-315971313062}"/>
              </a:ext>
            </a:extLst>
          </p:cNvPr>
          <p:cNvSpPr>
            <a:spLocks noGrp="1"/>
          </p:cNvSpPr>
          <p:nvPr>
            <p:ph type="title" idx="4294967295"/>
          </p:nvPr>
        </p:nvSpPr>
        <p:spPr/>
        <p:txBody>
          <a:bodyPr/>
          <a:lstStyle/>
          <a:p>
            <a:pPr eaLnBrk="1" hangingPunct="1"/>
            <a:r>
              <a:rPr lang="en-AU" altLang="en-US" sz="4000" dirty="0">
                <a:solidFill>
                  <a:schemeClr val="tx1"/>
                </a:solidFill>
                <a:ea typeface="ＭＳ Ｐゴシック" panose="020B0600070205080204" pitchFamily="34" charset="-128"/>
              </a:rPr>
              <a:t>PErforM team control measure</a:t>
            </a:r>
          </a:p>
        </p:txBody>
      </p:sp>
      <p:sp>
        <p:nvSpPr>
          <p:cNvPr id="33795" name="Rectangle 3">
            <a:extLst>
              <a:ext uri="{FF2B5EF4-FFF2-40B4-BE49-F238E27FC236}">
                <a16:creationId xmlns:a16="http://schemas.microsoft.com/office/drawing/2014/main" id="{DBBAE625-7E18-2D4C-7CAB-2A4834AC98F5}"/>
              </a:ext>
            </a:extLst>
          </p:cNvPr>
          <p:cNvSpPr>
            <a:spLocks noGrp="1"/>
          </p:cNvSpPr>
          <p:nvPr>
            <p:ph type="body" idx="4294967295"/>
          </p:nvPr>
        </p:nvSpPr>
        <p:spPr>
          <a:xfrm>
            <a:off x="457200" y="1600200"/>
            <a:ext cx="8229600" cy="4997450"/>
          </a:xfrm>
        </p:spPr>
        <p:txBody>
          <a:bodyPr/>
          <a:lstStyle/>
          <a:p>
            <a:pPr eaLnBrk="1" hangingPunct="1"/>
            <a:r>
              <a:rPr lang="en-AU" altLang="en-US" sz="2400" dirty="0">
                <a:solidFill>
                  <a:schemeClr val="tx1"/>
                </a:solidFill>
                <a:ea typeface="ＭＳ Ｐゴシック" panose="020B0600070205080204" pitchFamily="34" charset="-128"/>
              </a:rPr>
              <a:t>Forceful exertions and awkward postures were reduced by repairing the lid so that it no longer caught on the lip of the pre-heater. </a:t>
            </a:r>
          </a:p>
          <a:p>
            <a:pPr eaLnBrk="1" hangingPunct="1"/>
            <a:r>
              <a:rPr lang="en-AU" altLang="en-US" sz="2400" dirty="0">
                <a:solidFill>
                  <a:schemeClr val="tx1"/>
                </a:solidFill>
                <a:ea typeface="ＭＳ Ｐゴシック" panose="020B0600070205080204" pitchFamily="34" charset="-128"/>
              </a:rPr>
              <a:t>By putting a hinge down the middle of the lid it can easily be opened from each side.</a:t>
            </a:r>
          </a:p>
        </p:txBody>
      </p:sp>
      <p:pic>
        <p:nvPicPr>
          <p:cNvPr id="33796" name="Picture 4">
            <a:extLst>
              <a:ext uri="{FF2B5EF4-FFF2-40B4-BE49-F238E27FC236}">
                <a16:creationId xmlns:a16="http://schemas.microsoft.com/office/drawing/2014/main" id="{EB6F5CD8-A3B6-AE72-1200-8A125E356D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557588"/>
            <a:ext cx="3476625" cy="19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5">
            <a:extLst>
              <a:ext uri="{FF2B5EF4-FFF2-40B4-BE49-F238E27FC236}">
                <a16:creationId xmlns:a16="http://schemas.microsoft.com/office/drawing/2014/main" id="{C28F9FA4-0256-551D-4ACB-9C43EE6AC6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6188" y="3557588"/>
            <a:ext cx="3476625" cy="19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8" name="Text Box 6">
            <a:extLst>
              <a:ext uri="{FF2B5EF4-FFF2-40B4-BE49-F238E27FC236}">
                <a16:creationId xmlns:a16="http://schemas.microsoft.com/office/drawing/2014/main" id="{0771E467-A78B-8E7A-D15F-1FF50C54E53A}"/>
              </a:ext>
            </a:extLst>
          </p:cNvPr>
          <p:cNvSpPr txBox="1">
            <a:spLocks noChangeArrowheads="1"/>
          </p:cNvSpPr>
          <p:nvPr/>
        </p:nvSpPr>
        <p:spPr bwMode="auto">
          <a:xfrm>
            <a:off x="900113" y="5772150"/>
            <a:ext cx="3130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AU" altLang="en-US" sz="1800" i="1" dirty="0">
                <a:solidFill>
                  <a:schemeClr val="tx1"/>
                </a:solidFill>
              </a:rPr>
              <a:t>Pre-heater with lid cut in half </a:t>
            </a:r>
          </a:p>
          <a:p>
            <a:pPr eaLnBrk="1" hangingPunct="1">
              <a:spcBef>
                <a:spcPct val="0"/>
              </a:spcBef>
              <a:buFontTx/>
              <a:buNone/>
            </a:pPr>
            <a:r>
              <a:rPr lang="en-AU" altLang="en-US" sz="1800" i="1" dirty="0">
                <a:solidFill>
                  <a:schemeClr val="tx1"/>
                </a:solidFill>
              </a:rPr>
              <a:t>and hinges installed.</a:t>
            </a:r>
          </a:p>
        </p:txBody>
      </p:sp>
      <p:sp>
        <p:nvSpPr>
          <p:cNvPr id="33799" name="Text Box 7">
            <a:extLst>
              <a:ext uri="{FF2B5EF4-FFF2-40B4-BE49-F238E27FC236}">
                <a16:creationId xmlns:a16="http://schemas.microsoft.com/office/drawing/2014/main" id="{124C5CAD-98D7-4348-6491-AD5765EA8F2B}"/>
              </a:ext>
            </a:extLst>
          </p:cNvPr>
          <p:cNvSpPr txBox="1">
            <a:spLocks noChangeArrowheads="1"/>
          </p:cNvSpPr>
          <p:nvPr/>
        </p:nvSpPr>
        <p:spPr bwMode="auto">
          <a:xfrm>
            <a:off x="5056188" y="5497513"/>
            <a:ext cx="31051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AU" altLang="en-US" sz="1800" i="1" dirty="0">
                <a:solidFill>
                  <a:schemeClr val="tx1"/>
                </a:solidFill>
              </a:rPr>
              <a:t>Worker opening pre-heater </a:t>
            </a:r>
          </a:p>
          <a:p>
            <a:pPr eaLnBrk="1" hangingPunct="1">
              <a:spcBef>
                <a:spcPct val="0"/>
              </a:spcBef>
              <a:buFontTx/>
              <a:buNone/>
            </a:pPr>
            <a:r>
              <a:rPr lang="en-AU" altLang="en-US" sz="1800" i="1" dirty="0">
                <a:solidFill>
                  <a:schemeClr val="tx1"/>
                </a:solidFill>
              </a:rPr>
              <a:t>with lid cut in half and hinges</a:t>
            </a:r>
          </a:p>
          <a:p>
            <a:pPr eaLnBrk="1" hangingPunct="1">
              <a:spcBef>
                <a:spcPct val="0"/>
              </a:spcBef>
              <a:buFontTx/>
              <a:buNone/>
            </a:pPr>
            <a:r>
              <a:rPr lang="en-AU" altLang="en-US" sz="1800" i="1" dirty="0">
                <a:solidFill>
                  <a:schemeClr val="tx1"/>
                </a:solidFill>
              </a:rPr>
              <a:t>installed.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CB5A4686-71EB-90AA-C738-EEBD61CBB450}"/>
              </a:ext>
            </a:extLst>
          </p:cNvPr>
          <p:cNvSpPr>
            <a:spLocks noGrp="1"/>
          </p:cNvSpPr>
          <p:nvPr>
            <p:ph type="title" idx="4294967295"/>
          </p:nvPr>
        </p:nvSpPr>
        <p:spPr>
          <a:xfrm>
            <a:off x="735012" y="122048"/>
            <a:ext cx="8229600" cy="960437"/>
          </a:xfrm>
        </p:spPr>
        <p:txBody>
          <a:bodyPr/>
          <a:lstStyle/>
          <a:p>
            <a:pPr eaLnBrk="1" hangingPunct="1"/>
            <a:r>
              <a:rPr lang="en-US" altLang="ko-KR" sz="4000" dirty="0">
                <a:solidFill>
                  <a:schemeClr val="tx1"/>
                </a:solidFill>
                <a:ea typeface="ＭＳ Ｐゴシック" panose="020B0600070205080204" pitchFamily="34" charset="-128"/>
              </a:rPr>
              <a:t>Risk Assessment – after control</a:t>
            </a:r>
          </a:p>
        </p:txBody>
      </p:sp>
      <p:pic>
        <p:nvPicPr>
          <p:cNvPr id="35843" name="Picture 3">
            <a:extLst>
              <a:ext uri="{FF2B5EF4-FFF2-40B4-BE49-F238E27FC236}">
                <a16:creationId xmlns:a16="http://schemas.microsoft.com/office/drawing/2014/main" id="{30974B3C-7A28-DE12-78B6-BA791A8B5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557338"/>
            <a:ext cx="7823200"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4" name="Rectangle 6">
            <a:extLst>
              <a:ext uri="{FF2B5EF4-FFF2-40B4-BE49-F238E27FC236}">
                <a16:creationId xmlns:a16="http://schemas.microsoft.com/office/drawing/2014/main" id="{6CD67078-BA30-98CC-B354-06E8EF26F438}"/>
              </a:ext>
            </a:extLst>
          </p:cNvPr>
          <p:cNvSpPr>
            <a:spLocks noChangeArrowheads="1"/>
          </p:cNvSpPr>
          <p:nvPr/>
        </p:nvSpPr>
        <p:spPr bwMode="auto">
          <a:xfrm>
            <a:off x="179388" y="115888"/>
            <a:ext cx="8686800" cy="6477000"/>
          </a:xfrm>
          <a:prstGeom prst="rect">
            <a:avLst/>
          </a:prstGeom>
          <a:noFill/>
          <a:ln w="2857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defTabSz="914400" eaLnBrk="1" latinLnBrk="1" hangingPunct="1">
              <a:spcBef>
                <a:spcPct val="0"/>
              </a:spcBef>
              <a:buFontTx/>
              <a:buNone/>
            </a:pPr>
            <a:endParaRPr kumimoji="1" lang="en-US" altLang="en-US" sz="1800" dirty="0">
              <a:solidFill>
                <a:schemeClr val="tx1"/>
              </a:solidFill>
              <a:latin typeface="Gulim" panose="020B0600000101010101" pitchFamily="34" charset="-127"/>
              <a:ea typeface="Gulim" panose="020B0600000101010101" pitchFamily="34" charset="-127"/>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37" name="Video Paving PoB 2.wmv">
            <a:hlinkClick r:id="" action="ppaction://media"/>
            <a:extLst>
              <a:ext uri="{FF2B5EF4-FFF2-40B4-BE49-F238E27FC236}">
                <a16:creationId xmlns:a16="http://schemas.microsoft.com/office/drawing/2014/main" id="{E0F770BF-3B93-6379-6C5F-EE4687EF26FC}"/>
              </a:ext>
            </a:extLst>
          </p:cNvPr>
          <p:cNvPicPr>
            <a:picLocks noGrp="1" noRot="1" noChangeAspect="1" noChangeArrowheads="1"/>
          </p:cNvPicPr>
          <p:nvPr>
            <p:ph sz="half" idx="4294967295"/>
            <a:videoFile r:link="rId1"/>
          </p:nvPr>
        </p:nvPicPr>
        <p:blipFill>
          <a:blip r:embed="rId4">
            <a:extLst>
              <a:ext uri="{28A0092B-C50C-407E-A947-70E740481C1C}">
                <a14:useLocalDpi xmlns:a14="http://schemas.microsoft.com/office/drawing/2010/main" val="0"/>
              </a:ext>
            </a:extLst>
          </a:blip>
          <a:srcRect/>
          <a:stretch>
            <a:fillRect/>
          </a:stretch>
        </p:blipFill>
        <p:spPr>
          <a:xfrm>
            <a:off x="768350" y="4530725"/>
            <a:ext cx="2860675" cy="2146300"/>
          </a:xfrm>
        </p:spPr>
      </p:pic>
      <p:pic>
        <p:nvPicPr>
          <p:cNvPr id="37891" name="Picture 4" descr="Tiger brick paver 1">
            <a:extLst>
              <a:ext uri="{FF2B5EF4-FFF2-40B4-BE49-F238E27FC236}">
                <a16:creationId xmlns:a16="http://schemas.microsoft.com/office/drawing/2014/main" id="{EB11F5EC-F827-F53D-A63E-693AF93893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1650" y="4573588"/>
            <a:ext cx="280193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5" descr="SnapShot(11)">
            <a:extLst>
              <a:ext uri="{FF2B5EF4-FFF2-40B4-BE49-F238E27FC236}">
                <a16:creationId xmlns:a16="http://schemas.microsoft.com/office/drawing/2014/main" id="{042B893F-7F9C-BF45-7D5E-0FDAE0B891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863" y="2722563"/>
            <a:ext cx="2801937"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6" descr="SnapShot(9)">
            <a:extLst>
              <a:ext uri="{FF2B5EF4-FFF2-40B4-BE49-F238E27FC236}">
                <a16:creationId xmlns:a16="http://schemas.microsoft.com/office/drawing/2014/main" id="{C431BA25-D6E5-D437-D02F-EC581DA436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1650" y="2755900"/>
            <a:ext cx="2735263"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Line 25">
            <a:extLst>
              <a:ext uri="{FF2B5EF4-FFF2-40B4-BE49-F238E27FC236}">
                <a16:creationId xmlns:a16="http://schemas.microsoft.com/office/drawing/2014/main" id="{AA7A68DA-9F7B-52C4-CFDA-32B7592576E6}"/>
              </a:ext>
            </a:extLst>
          </p:cNvPr>
          <p:cNvSpPr>
            <a:spLocks noChangeShapeType="1"/>
          </p:cNvSpPr>
          <p:nvPr/>
        </p:nvSpPr>
        <p:spPr bwMode="auto">
          <a:xfrm>
            <a:off x="768350" y="2722563"/>
            <a:ext cx="2711450" cy="1411287"/>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AU" dirty="0"/>
          </a:p>
        </p:txBody>
      </p:sp>
      <p:sp>
        <p:nvSpPr>
          <p:cNvPr id="37895" name="Line 26">
            <a:extLst>
              <a:ext uri="{FF2B5EF4-FFF2-40B4-BE49-F238E27FC236}">
                <a16:creationId xmlns:a16="http://schemas.microsoft.com/office/drawing/2014/main" id="{5ACD70AD-0F15-9186-FC4C-5C5960ACDBE1}"/>
              </a:ext>
            </a:extLst>
          </p:cNvPr>
          <p:cNvSpPr>
            <a:spLocks noChangeShapeType="1"/>
          </p:cNvSpPr>
          <p:nvPr/>
        </p:nvSpPr>
        <p:spPr bwMode="auto">
          <a:xfrm flipV="1">
            <a:off x="768350" y="2616200"/>
            <a:ext cx="2679700" cy="150971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AU" dirty="0"/>
          </a:p>
        </p:txBody>
      </p:sp>
      <p:sp>
        <p:nvSpPr>
          <p:cNvPr id="37896" name="Line 27">
            <a:extLst>
              <a:ext uri="{FF2B5EF4-FFF2-40B4-BE49-F238E27FC236}">
                <a16:creationId xmlns:a16="http://schemas.microsoft.com/office/drawing/2014/main" id="{34BCDCD0-8AA3-6516-C4EF-B67115E1A6A7}"/>
              </a:ext>
            </a:extLst>
          </p:cNvPr>
          <p:cNvSpPr>
            <a:spLocks noChangeShapeType="1"/>
          </p:cNvSpPr>
          <p:nvPr/>
        </p:nvSpPr>
        <p:spPr bwMode="auto">
          <a:xfrm>
            <a:off x="0" y="4914900"/>
            <a:ext cx="1403350" cy="19431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AU" dirty="0"/>
          </a:p>
        </p:txBody>
      </p:sp>
      <p:sp>
        <p:nvSpPr>
          <p:cNvPr id="37897" name="Text Box 36">
            <a:extLst>
              <a:ext uri="{FF2B5EF4-FFF2-40B4-BE49-F238E27FC236}">
                <a16:creationId xmlns:a16="http://schemas.microsoft.com/office/drawing/2014/main" id="{FA6104A5-7A64-E7F6-D8F9-0AEABCE8FB6E}"/>
              </a:ext>
            </a:extLst>
          </p:cNvPr>
          <p:cNvSpPr txBox="1">
            <a:spLocks noChangeArrowheads="1"/>
          </p:cNvSpPr>
          <p:nvPr/>
        </p:nvSpPr>
        <p:spPr bwMode="auto">
          <a:xfrm>
            <a:off x="3937000" y="1704975"/>
            <a:ext cx="1416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defTabSz="914400" eaLnBrk="1" hangingPunct="1">
              <a:spcBef>
                <a:spcPct val="0"/>
              </a:spcBef>
              <a:buFontTx/>
              <a:buNone/>
            </a:pPr>
            <a:r>
              <a:rPr lang="en-AU" altLang="en-US" sz="1800" b="1" dirty="0">
                <a:solidFill>
                  <a:schemeClr val="tx1"/>
                </a:solidFill>
              </a:rPr>
              <a:t>Elimination</a:t>
            </a:r>
          </a:p>
        </p:txBody>
      </p:sp>
      <p:sp>
        <p:nvSpPr>
          <p:cNvPr id="37898" name="Text Box 37">
            <a:extLst>
              <a:ext uri="{FF2B5EF4-FFF2-40B4-BE49-F238E27FC236}">
                <a16:creationId xmlns:a16="http://schemas.microsoft.com/office/drawing/2014/main" id="{3E8C4F0C-0BD4-0D16-4E47-62A6D3FAE532}"/>
              </a:ext>
            </a:extLst>
          </p:cNvPr>
          <p:cNvSpPr txBox="1">
            <a:spLocks noChangeArrowheads="1"/>
          </p:cNvSpPr>
          <p:nvPr/>
        </p:nvSpPr>
        <p:spPr bwMode="auto">
          <a:xfrm>
            <a:off x="3916363" y="5229225"/>
            <a:ext cx="2319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defTabSz="914400" eaLnBrk="1" hangingPunct="1">
              <a:spcBef>
                <a:spcPct val="50000"/>
              </a:spcBef>
              <a:buFontTx/>
              <a:buNone/>
            </a:pPr>
            <a:r>
              <a:rPr lang="en-AU" altLang="en-US" sz="1800" b="1" dirty="0">
                <a:solidFill>
                  <a:schemeClr val="tx1"/>
                </a:solidFill>
              </a:rPr>
              <a:t>Engineering</a:t>
            </a:r>
          </a:p>
        </p:txBody>
      </p:sp>
      <p:sp>
        <p:nvSpPr>
          <p:cNvPr id="37899" name="Line 26">
            <a:extLst>
              <a:ext uri="{FF2B5EF4-FFF2-40B4-BE49-F238E27FC236}">
                <a16:creationId xmlns:a16="http://schemas.microsoft.com/office/drawing/2014/main" id="{784AE8FB-C518-73B2-FF01-4A88250E1D27}"/>
              </a:ext>
            </a:extLst>
          </p:cNvPr>
          <p:cNvSpPr>
            <a:spLocks noChangeShapeType="1"/>
          </p:cNvSpPr>
          <p:nvPr/>
        </p:nvSpPr>
        <p:spPr bwMode="auto">
          <a:xfrm flipV="1">
            <a:off x="768350" y="4783138"/>
            <a:ext cx="2770188" cy="16414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AU" dirty="0"/>
          </a:p>
        </p:txBody>
      </p:sp>
      <p:sp>
        <p:nvSpPr>
          <p:cNvPr id="37900" name="Line 25">
            <a:extLst>
              <a:ext uri="{FF2B5EF4-FFF2-40B4-BE49-F238E27FC236}">
                <a16:creationId xmlns:a16="http://schemas.microsoft.com/office/drawing/2014/main" id="{742A6D83-D395-EB01-CA20-E153C693E9E0}"/>
              </a:ext>
            </a:extLst>
          </p:cNvPr>
          <p:cNvSpPr>
            <a:spLocks noChangeShapeType="1"/>
          </p:cNvSpPr>
          <p:nvPr/>
        </p:nvSpPr>
        <p:spPr bwMode="auto">
          <a:xfrm>
            <a:off x="768350" y="4854575"/>
            <a:ext cx="2770188" cy="149860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AU" dirty="0"/>
          </a:p>
        </p:txBody>
      </p:sp>
      <p:sp>
        <p:nvSpPr>
          <p:cNvPr id="37901" name="Line 13">
            <a:extLst>
              <a:ext uri="{FF2B5EF4-FFF2-40B4-BE49-F238E27FC236}">
                <a16:creationId xmlns:a16="http://schemas.microsoft.com/office/drawing/2014/main" id="{6E570EA2-C58C-9182-2CE5-61238851F8BA}"/>
              </a:ext>
            </a:extLst>
          </p:cNvPr>
          <p:cNvSpPr>
            <a:spLocks noChangeShapeType="1"/>
          </p:cNvSpPr>
          <p:nvPr/>
        </p:nvSpPr>
        <p:spPr bwMode="auto">
          <a:xfrm>
            <a:off x="4213225" y="2492375"/>
            <a:ext cx="8636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dirty="0"/>
          </a:p>
        </p:txBody>
      </p:sp>
      <p:sp>
        <p:nvSpPr>
          <p:cNvPr id="37902" name="Line 14">
            <a:extLst>
              <a:ext uri="{FF2B5EF4-FFF2-40B4-BE49-F238E27FC236}">
                <a16:creationId xmlns:a16="http://schemas.microsoft.com/office/drawing/2014/main" id="{A3CAF2BC-7DEA-31A8-BF00-54F52F3AF43C}"/>
              </a:ext>
            </a:extLst>
          </p:cNvPr>
          <p:cNvSpPr>
            <a:spLocks noChangeShapeType="1"/>
          </p:cNvSpPr>
          <p:nvPr/>
        </p:nvSpPr>
        <p:spPr bwMode="auto">
          <a:xfrm>
            <a:off x="4213225" y="6070600"/>
            <a:ext cx="8636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dirty="0"/>
          </a:p>
        </p:txBody>
      </p:sp>
      <p:sp>
        <p:nvSpPr>
          <p:cNvPr id="37903" name="Text Box 15">
            <a:extLst>
              <a:ext uri="{FF2B5EF4-FFF2-40B4-BE49-F238E27FC236}">
                <a16:creationId xmlns:a16="http://schemas.microsoft.com/office/drawing/2014/main" id="{9134B8A8-254D-F455-F34B-F41678C99DB7}"/>
              </a:ext>
            </a:extLst>
          </p:cNvPr>
          <p:cNvSpPr txBox="1">
            <a:spLocks noChangeArrowheads="1"/>
          </p:cNvSpPr>
          <p:nvPr/>
        </p:nvSpPr>
        <p:spPr bwMode="auto">
          <a:xfrm>
            <a:off x="250825" y="188913"/>
            <a:ext cx="8066088"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AU" altLang="en-US" sz="4000" dirty="0">
                <a:solidFill>
                  <a:schemeClr val="tx1"/>
                </a:solidFill>
              </a:rPr>
              <a:t>Hierarchy of control</a:t>
            </a:r>
          </a:p>
        </p:txBody>
      </p:sp>
      <p:pic>
        <p:nvPicPr>
          <p:cNvPr id="37904" name="Picture 4">
            <a:extLst>
              <a:ext uri="{FF2B5EF4-FFF2-40B4-BE49-F238E27FC236}">
                <a16:creationId xmlns:a16="http://schemas.microsoft.com/office/drawing/2014/main" id="{DE870A15-9341-0D1A-577C-394DBE7553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8050" y="1255713"/>
            <a:ext cx="2500313"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5" name="Text Box 36">
            <a:extLst>
              <a:ext uri="{FF2B5EF4-FFF2-40B4-BE49-F238E27FC236}">
                <a16:creationId xmlns:a16="http://schemas.microsoft.com/office/drawing/2014/main" id="{78B7B432-8879-B944-A4ED-0DB1118E8C23}"/>
              </a:ext>
            </a:extLst>
          </p:cNvPr>
          <p:cNvSpPr txBox="1">
            <a:spLocks noChangeArrowheads="1"/>
          </p:cNvSpPr>
          <p:nvPr/>
        </p:nvSpPr>
        <p:spPr bwMode="auto">
          <a:xfrm>
            <a:off x="3916363" y="2909888"/>
            <a:ext cx="1416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defTabSz="914400" eaLnBrk="1" hangingPunct="1">
              <a:spcBef>
                <a:spcPct val="0"/>
              </a:spcBef>
              <a:buFontTx/>
              <a:buNone/>
            </a:pPr>
            <a:r>
              <a:rPr lang="en-AU" altLang="en-US" sz="1800" b="1" dirty="0">
                <a:solidFill>
                  <a:schemeClr val="tx1"/>
                </a:solidFill>
              </a:rPr>
              <a:t>Elimination</a:t>
            </a:r>
          </a:p>
        </p:txBody>
      </p:sp>
      <p:sp>
        <p:nvSpPr>
          <p:cNvPr id="37906" name="Line 18">
            <a:extLst>
              <a:ext uri="{FF2B5EF4-FFF2-40B4-BE49-F238E27FC236}">
                <a16:creationId xmlns:a16="http://schemas.microsoft.com/office/drawing/2014/main" id="{6612E2A7-C1BC-14B8-2B7E-DBF108650369}"/>
              </a:ext>
            </a:extLst>
          </p:cNvPr>
          <p:cNvSpPr>
            <a:spLocks noChangeShapeType="1"/>
          </p:cNvSpPr>
          <p:nvPr/>
        </p:nvSpPr>
        <p:spPr bwMode="auto">
          <a:xfrm>
            <a:off x="4213225" y="3789363"/>
            <a:ext cx="8636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dirty="0"/>
          </a:p>
        </p:txBody>
      </p:sp>
      <p:sp>
        <p:nvSpPr>
          <p:cNvPr id="37907" name="Text Box 35">
            <a:extLst>
              <a:ext uri="{FF2B5EF4-FFF2-40B4-BE49-F238E27FC236}">
                <a16:creationId xmlns:a16="http://schemas.microsoft.com/office/drawing/2014/main" id="{2A9B9899-8E26-E5DE-D78A-E51DE60F4FB5}"/>
              </a:ext>
            </a:extLst>
          </p:cNvPr>
          <p:cNvSpPr txBox="1">
            <a:spLocks noChangeArrowheads="1"/>
          </p:cNvSpPr>
          <p:nvPr/>
        </p:nvSpPr>
        <p:spPr bwMode="auto">
          <a:xfrm>
            <a:off x="6199188" y="1279525"/>
            <a:ext cx="294481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defTabSz="914400" eaLnBrk="1" hangingPunct="1">
              <a:spcBef>
                <a:spcPct val="0"/>
              </a:spcBef>
              <a:buFontTx/>
              <a:buNone/>
            </a:pPr>
            <a:r>
              <a:rPr lang="en-AU" altLang="en-US" sz="1800" b="1" dirty="0">
                <a:solidFill>
                  <a:schemeClr val="tx1"/>
                </a:solidFill>
              </a:rPr>
              <a:t>Work teams are trained to use control the hierarchy to eliminate or reduce risk</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003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00037"/>
                                        </p:tgtEl>
                                      </p:cBhvr>
                                    </p:cmd>
                                  </p:childTnLst>
                                </p:cTn>
                              </p:par>
                            </p:childTnLst>
                          </p:cTn>
                        </p:par>
                      </p:childTnLst>
                    </p:cTn>
                  </p:par>
                </p:childTnLst>
              </p:cTn>
              <p:nextCondLst>
                <p:cond evt="onClick" delay="0">
                  <p:tgtEl>
                    <p:spTgt spid="300037"/>
                  </p:tgtEl>
                </p:cond>
              </p:nextCondLst>
            </p:seq>
            <p:video>
              <p:cMediaNode>
                <p:cTn id="7" fill="hold" display="0">
                  <p:stCondLst>
                    <p:cond delay="indefinite"/>
                  </p:stCondLst>
                  <p:endCondLst>
                    <p:cond evt="onNext" delay="0">
                      <p:tgtEl>
                        <p:sldTgt/>
                      </p:tgtEl>
                    </p:cond>
                    <p:cond evt="onPrev" delay="0">
                      <p:tgtEl>
                        <p:sldTgt/>
                      </p:tgtEl>
                    </p:cond>
                  </p:endCondLst>
                </p:cTn>
                <p:tgtEl>
                  <p:spTgt spid="300037"/>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36291F0-7404-9834-3C9A-FBA50D5747B8}"/>
              </a:ext>
            </a:extLst>
          </p:cNvPr>
          <p:cNvSpPr>
            <a:spLocks noGrp="1"/>
          </p:cNvSpPr>
          <p:nvPr>
            <p:ph type="title" idx="4294967295"/>
          </p:nvPr>
        </p:nvSpPr>
        <p:spPr/>
        <p:txBody>
          <a:bodyPr/>
          <a:lstStyle/>
          <a:p>
            <a:pPr eaLnBrk="1" hangingPunct="1"/>
            <a:r>
              <a:rPr lang="en-AU" altLang="en-US" sz="4000" dirty="0">
                <a:solidFill>
                  <a:schemeClr val="tx1"/>
                </a:solidFill>
                <a:ea typeface="ＭＳ Ｐゴシック" panose="020B0600070205080204" pitchFamily="34" charset="-128"/>
              </a:rPr>
              <a:t>Hierarchy of control</a:t>
            </a:r>
          </a:p>
        </p:txBody>
      </p:sp>
      <p:pic>
        <p:nvPicPr>
          <p:cNvPr id="39939" name="Picture 3" descr="New%20Mop%20Picture%202">
            <a:extLst>
              <a:ext uri="{FF2B5EF4-FFF2-40B4-BE49-F238E27FC236}">
                <a16:creationId xmlns:a16="http://schemas.microsoft.com/office/drawing/2014/main" id="{2DDD91E2-2A2E-7A03-A63E-60B38BFE6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9550" y="1600200"/>
            <a:ext cx="2414588"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6" descr="MH-Mopping-Floor%20">
            <a:extLst>
              <a:ext uri="{FF2B5EF4-FFF2-40B4-BE49-F238E27FC236}">
                <a16:creationId xmlns:a16="http://schemas.microsoft.com/office/drawing/2014/main" id="{6422ECE5-C378-6845-AA1E-3A8FD7DB90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2700" y="1600200"/>
            <a:ext cx="1651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13">
            <a:extLst>
              <a:ext uri="{FF2B5EF4-FFF2-40B4-BE49-F238E27FC236}">
                <a16:creationId xmlns:a16="http://schemas.microsoft.com/office/drawing/2014/main" id="{017CF9AC-D7B9-34AF-6023-2DE2E24A435D}"/>
              </a:ext>
            </a:extLst>
          </p:cNvPr>
          <p:cNvSpPr txBox="1">
            <a:spLocks noChangeArrowheads="1"/>
          </p:cNvSpPr>
          <p:nvPr/>
        </p:nvSpPr>
        <p:spPr bwMode="auto">
          <a:xfrm>
            <a:off x="3417888" y="2060575"/>
            <a:ext cx="17541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defTabSz="914400" eaLnBrk="1" hangingPunct="1">
              <a:spcBef>
                <a:spcPct val="50000"/>
              </a:spcBef>
              <a:buFontTx/>
              <a:buNone/>
            </a:pPr>
            <a:r>
              <a:rPr lang="en-AU" altLang="en-US" sz="1800" b="1" dirty="0">
                <a:solidFill>
                  <a:schemeClr val="tx1"/>
                </a:solidFill>
              </a:rPr>
              <a:t>Substitution </a:t>
            </a:r>
          </a:p>
        </p:txBody>
      </p:sp>
      <p:sp>
        <p:nvSpPr>
          <p:cNvPr id="39942" name="Text Box 15">
            <a:extLst>
              <a:ext uri="{FF2B5EF4-FFF2-40B4-BE49-F238E27FC236}">
                <a16:creationId xmlns:a16="http://schemas.microsoft.com/office/drawing/2014/main" id="{CA60339D-BFC2-A0D3-412A-424FFC83253B}"/>
              </a:ext>
            </a:extLst>
          </p:cNvPr>
          <p:cNvSpPr txBox="1">
            <a:spLocks noChangeArrowheads="1"/>
          </p:cNvSpPr>
          <p:nvPr/>
        </p:nvSpPr>
        <p:spPr bwMode="auto">
          <a:xfrm>
            <a:off x="7704138" y="6086475"/>
            <a:ext cx="360362" cy="5889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defTabSz="914400" eaLnBrk="1" hangingPunct="1">
              <a:spcBef>
                <a:spcPct val="50000"/>
              </a:spcBef>
              <a:buFontTx/>
              <a:buNone/>
            </a:pPr>
            <a:r>
              <a:rPr lang="en-AU" altLang="en-US" b="1" dirty="0">
                <a:solidFill>
                  <a:schemeClr val="bg1"/>
                </a:solidFill>
              </a:rPr>
              <a:t>?</a:t>
            </a:r>
          </a:p>
        </p:txBody>
      </p:sp>
      <p:sp>
        <p:nvSpPr>
          <p:cNvPr id="39943" name="Text Box 21">
            <a:extLst>
              <a:ext uri="{FF2B5EF4-FFF2-40B4-BE49-F238E27FC236}">
                <a16:creationId xmlns:a16="http://schemas.microsoft.com/office/drawing/2014/main" id="{662B6820-BF86-87CB-8008-202CD9CE9E7C}"/>
              </a:ext>
            </a:extLst>
          </p:cNvPr>
          <p:cNvSpPr txBox="1">
            <a:spLocks noChangeArrowheads="1"/>
          </p:cNvSpPr>
          <p:nvPr/>
        </p:nvSpPr>
        <p:spPr bwMode="auto">
          <a:xfrm>
            <a:off x="5634038" y="5795963"/>
            <a:ext cx="5762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defTabSz="914400" eaLnBrk="1" hangingPunct="1">
              <a:spcBef>
                <a:spcPct val="50000"/>
              </a:spcBef>
              <a:buFontTx/>
              <a:buNone/>
            </a:pPr>
            <a:r>
              <a:rPr lang="en-AU" altLang="en-US" b="1" dirty="0">
                <a:solidFill>
                  <a:schemeClr val="bg1"/>
                </a:solidFill>
              </a:rPr>
              <a:t>?</a:t>
            </a:r>
          </a:p>
        </p:txBody>
      </p:sp>
      <p:sp>
        <p:nvSpPr>
          <p:cNvPr id="39944" name="Line 8">
            <a:extLst>
              <a:ext uri="{FF2B5EF4-FFF2-40B4-BE49-F238E27FC236}">
                <a16:creationId xmlns:a16="http://schemas.microsoft.com/office/drawing/2014/main" id="{AAE10B12-72BB-E476-4605-D0124BA04105}"/>
              </a:ext>
            </a:extLst>
          </p:cNvPr>
          <p:cNvSpPr>
            <a:spLocks noChangeShapeType="1"/>
          </p:cNvSpPr>
          <p:nvPr/>
        </p:nvSpPr>
        <p:spPr bwMode="auto">
          <a:xfrm>
            <a:off x="4041775" y="2971800"/>
            <a:ext cx="8636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dirty="0"/>
          </a:p>
        </p:txBody>
      </p:sp>
      <p:sp>
        <p:nvSpPr>
          <p:cNvPr id="39945" name="Line 25">
            <a:extLst>
              <a:ext uri="{FF2B5EF4-FFF2-40B4-BE49-F238E27FC236}">
                <a16:creationId xmlns:a16="http://schemas.microsoft.com/office/drawing/2014/main" id="{59458005-50E4-C7CB-8A4C-05891D17C12D}"/>
              </a:ext>
            </a:extLst>
          </p:cNvPr>
          <p:cNvSpPr>
            <a:spLocks noChangeShapeType="1"/>
          </p:cNvSpPr>
          <p:nvPr/>
        </p:nvSpPr>
        <p:spPr bwMode="auto">
          <a:xfrm>
            <a:off x="1282700" y="1641475"/>
            <a:ext cx="1593850" cy="191770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AU" dirty="0"/>
          </a:p>
        </p:txBody>
      </p:sp>
      <p:sp>
        <p:nvSpPr>
          <p:cNvPr id="39946" name="Line 26">
            <a:extLst>
              <a:ext uri="{FF2B5EF4-FFF2-40B4-BE49-F238E27FC236}">
                <a16:creationId xmlns:a16="http://schemas.microsoft.com/office/drawing/2014/main" id="{E75F2C47-89F7-BD4B-8A6F-979E083BDCDD}"/>
              </a:ext>
            </a:extLst>
          </p:cNvPr>
          <p:cNvSpPr>
            <a:spLocks noChangeShapeType="1"/>
          </p:cNvSpPr>
          <p:nvPr/>
        </p:nvSpPr>
        <p:spPr bwMode="auto">
          <a:xfrm flipV="1">
            <a:off x="1282700" y="1625600"/>
            <a:ext cx="1651000" cy="19177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AU" dirty="0"/>
          </a:p>
        </p:txBody>
      </p:sp>
      <p:pic>
        <p:nvPicPr>
          <p:cNvPr id="39947" name="Picture 11" descr="2-LHD-1">
            <a:extLst>
              <a:ext uri="{FF2B5EF4-FFF2-40B4-BE49-F238E27FC236}">
                <a16:creationId xmlns:a16="http://schemas.microsoft.com/office/drawing/2014/main" id="{05D2DAB0-7558-C3E3-2424-DDF504550E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9575" y="4057650"/>
            <a:ext cx="2214563"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8" name="Text Box 12">
            <a:extLst>
              <a:ext uri="{FF2B5EF4-FFF2-40B4-BE49-F238E27FC236}">
                <a16:creationId xmlns:a16="http://schemas.microsoft.com/office/drawing/2014/main" id="{CFC3AA34-1B35-88DE-7615-D6E33C7C7A5E}"/>
              </a:ext>
            </a:extLst>
          </p:cNvPr>
          <p:cNvSpPr txBox="1">
            <a:spLocks noChangeArrowheads="1"/>
          </p:cNvSpPr>
          <p:nvPr/>
        </p:nvSpPr>
        <p:spPr bwMode="auto">
          <a:xfrm>
            <a:off x="3848100" y="4475163"/>
            <a:ext cx="1323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AU" altLang="en-US" sz="1800" b="1" dirty="0">
                <a:solidFill>
                  <a:schemeClr val="tx1"/>
                </a:solidFill>
              </a:rPr>
              <a:t>Isolation</a:t>
            </a:r>
          </a:p>
        </p:txBody>
      </p:sp>
      <p:pic>
        <p:nvPicPr>
          <p:cNvPr id="39949" name="Picture 13" descr="ANd9GcShCNd5orBCk2m1y96x6c52QGkpQcwhQYX8ZWllmmMQj_8idKnr">
            <a:extLst>
              <a:ext uri="{FF2B5EF4-FFF2-40B4-BE49-F238E27FC236}">
                <a16:creationId xmlns:a16="http://schemas.microsoft.com/office/drawing/2014/main" id="{4C0B520A-024E-F633-EEF2-ABA77D49C9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75" y="4389438"/>
            <a:ext cx="2817813"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0" name="Line 14">
            <a:extLst>
              <a:ext uri="{FF2B5EF4-FFF2-40B4-BE49-F238E27FC236}">
                <a16:creationId xmlns:a16="http://schemas.microsoft.com/office/drawing/2014/main" id="{B6FA063A-C9DC-9F28-1DBB-6E0051C21F03}"/>
              </a:ext>
            </a:extLst>
          </p:cNvPr>
          <p:cNvSpPr>
            <a:spLocks noChangeShapeType="1"/>
          </p:cNvSpPr>
          <p:nvPr/>
        </p:nvSpPr>
        <p:spPr bwMode="auto">
          <a:xfrm>
            <a:off x="4078288" y="5445125"/>
            <a:ext cx="8636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A763692F-0B87-ACCD-69DC-128E2D921D5C}"/>
              </a:ext>
            </a:extLst>
          </p:cNvPr>
          <p:cNvSpPr>
            <a:spLocks noGrp="1"/>
          </p:cNvSpPr>
          <p:nvPr>
            <p:ph type="title" idx="4294967295"/>
          </p:nvPr>
        </p:nvSpPr>
        <p:spPr/>
        <p:txBody>
          <a:bodyPr/>
          <a:lstStyle/>
          <a:p>
            <a:pPr eaLnBrk="1" hangingPunct="1"/>
            <a:r>
              <a:rPr lang="en-AU" altLang="en-US" sz="4000" dirty="0">
                <a:solidFill>
                  <a:schemeClr val="tx1"/>
                </a:solidFill>
                <a:ea typeface="ＭＳ Ｐゴシック" panose="020B0600070205080204" pitchFamily="34" charset="-128"/>
              </a:rPr>
              <a:t>Administration</a:t>
            </a:r>
          </a:p>
        </p:txBody>
      </p:sp>
      <p:sp>
        <p:nvSpPr>
          <p:cNvPr id="41987" name="Text Box 14">
            <a:extLst>
              <a:ext uri="{FF2B5EF4-FFF2-40B4-BE49-F238E27FC236}">
                <a16:creationId xmlns:a16="http://schemas.microsoft.com/office/drawing/2014/main" id="{5F2B0AF8-A70A-AE8A-076C-D542E4168799}"/>
              </a:ext>
            </a:extLst>
          </p:cNvPr>
          <p:cNvSpPr>
            <a:spLocks noGrp="1"/>
          </p:cNvSpPr>
          <p:nvPr>
            <p:ph type="body" idx="4294967295"/>
          </p:nvPr>
        </p:nvSpPr>
        <p:spPr>
          <a:noFill/>
        </p:spPr>
        <p:txBody>
          <a:bodyPr/>
          <a:lstStyle/>
          <a:p>
            <a:pPr defTabSz="914400" eaLnBrk="1" hangingPunct="1">
              <a:spcBef>
                <a:spcPct val="50000"/>
              </a:spcBef>
              <a:buFontTx/>
              <a:buNone/>
            </a:pPr>
            <a:endParaRPr lang="en-AU" altLang="en-US" b="1" dirty="0">
              <a:ea typeface="ＭＳ Ｐゴシック" panose="020B0600070205080204" pitchFamily="34" charset="-128"/>
            </a:endParaRPr>
          </a:p>
          <a:p>
            <a:pPr defTabSz="914400" eaLnBrk="1" hangingPunct="1">
              <a:spcBef>
                <a:spcPct val="50000"/>
              </a:spcBef>
              <a:buFontTx/>
              <a:buNone/>
            </a:pPr>
            <a:endParaRPr lang="en-AU" altLang="en-US" b="1" dirty="0">
              <a:ea typeface="ＭＳ Ｐゴシック" panose="020B0600070205080204" pitchFamily="34" charset="-128"/>
            </a:endParaRPr>
          </a:p>
        </p:txBody>
      </p:sp>
      <p:pic>
        <p:nvPicPr>
          <p:cNvPr id="41988" name="Picture 6" descr="EQ and WHSQ gymnastics 008.JPG">
            <a:extLst>
              <a:ext uri="{FF2B5EF4-FFF2-40B4-BE49-F238E27FC236}">
                <a16:creationId xmlns:a16="http://schemas.microsoft.com/office/drawing/2014/main" id="{A3772E61-A463-1ACB-E582-6EFAB7C307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2771775" cy="20812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1989" name="Picture 5" descr="EQ and WHSQ gymnastics 010.JPG">
            <a:extLst>
              <a:ext uri="{FF2B5EF4-FFF2-40B4-BE49-F238E27FC236}">
                <a16:creationId xmlns:a16="http://schemas.microsoft.com/office/drawing/2014/main" id="{B8A243F7-9118-E7B2-5077-A608C852D0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1600200"/>
            <a:ext cx="2640013"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Line 26">
            <a:extLst>
              <a:ext uri="{FF2B5EF4-FFF2-40B4-BE49-F238E27FC236}">
                <a16:creationId xmlns:a16="http://schemas.microsoft.com/office/drawing/2014/main" id="{3757C83A-4F5B-CF0B-76F0-08C21B7C3F42}"/>
              </a:ext>
            </a:extLst>
          </p:cNvPr>
          <p:cNvSpPr>
            <a:spLocks noChangeShapeType="1"/>
          </p:cNvSpPr>
          <p:nvPr/>
        </p:nvSpPr>
        <p:spPr bwMode="auto">
          <a:xfrm flipV="1">
            <a:off x="457200" y="1600200"/>
            <a:ext cx="2771775" cy="20447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AU" dirty="0"/>
          </a:p>
        </p:txBody>
      </p:sp>
      <p:sp>
        <p:nvSpPr>
          <p:cNvPr id="41991" name="Line 25">
            <a:extLst>
              <a:ext uri="{FF2B5EF4-FFF2-40B4-BE49-F238E27FC236}">
                <a16:creationId xmlns:a16="http://schemas.microsoft.com/office/drawing/2014/main" id="{3CF6CBE9-EDE8-D53B-69FC-9F0B8ED0C9D1}"/>
              </a:ext>
            </a:extLst>
          </p:cNvPr>
          <p:cNvSpPr>
            <a:spLocks noChangeShapeType="1"/>
          </p:cNvSpPr>
          <p:nvPr/>
        </p:nvSpPr>
        <p:spPr bwMode="auto">
          <a:xfrm>
            <a:off x="457200" y="1600200"/>
            <a:ext cx="2624138" cy="2081213"/>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AU" dirty="0"/>
          </a:p>
        </p:txBody>
      </p:sp>
      <p:sp>
        <p:nvSpPr>
          <p:cNvPr id="41992" name="Line 8">
            <a:extLst>
              <a:ext uri="{FF2B5EF4-FFF2-40B4-BE49-F238E27FC236}">
                <a16:creationId xmlns:a16="http://schemas.microsoft.com/office/drawing/2014/main" id="{ACC64859-2716-149D-028F-E19C99935454}"/>
              </a:ext>
            </a:extLst>
          </p:cNvPr>
          <p:cNvSpPr>
            <a:spLocks noChangeShapeType="1"/>
          </p:cNvSpPr>
          <p:nvPr/>
        </p:nvSpPr>
        <p:spPr bwMode="auto">
          <a:xfrm>
            <a:off x="4092575" y="2517775"/>
            <a:ext cx="8636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dirty="0"/>
          </a:p>
        </p:txBody>
      </p:sp>
      <p:sp>
        <p:nvSpPr>
          <p:cNvPr id="41993" name="Rectangle 9">
            <a:extLst>
              <a:ext uri="{FF2B5EF4-FFF2-40B4-BE49-F238E27FC236}">
                <a16:creationId xmlns:a16="http://schemas.microsoft.com/office/drawing/2014/main" id="{E9D77122-0D35-814B-90D7-630FACC08D06}"/>
              </a:ext>
            </a:extLst>
          </p:cNvPr>
          <p:cNvSpPr>
            <a:spLocks noChangeArrowheads="1"/>
          </p:cNvSpPr>
          <p:nvPr/>
        </p:nvSpPr>
        <p:spPr bwMode="auto">
          <a:xfrm>
            <a:off x="457200" y="4005263"/>
            <a:ext cx="8229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eaLnBrk="1" hangingPunct="1">
              <a:spcBef>
                <a:spcPct val="0"/>
              </a:spcBef>
              <a:buFontTx/>
              <a:buChar char="•"/>
            </a:pPr>
            <a:r>
              <a:rPr lang="en-AU" altLang="en-US" sz="2400" dirty="0">
                <a:solidFill>
                  <a:schemeClr val="tx1"/>
                </a:solidFill>
              </a:rPr>
              <a:t> Job rotation.</a:t>
            </a:r>
          </a:p>
          <a:p>
            <a:pPr eaLnBrk="1" hangingPunct="1">
              <a:spcBef>
                <a:spcPct val="0"/>
              </a:spcBef>
              <a:buFontTx/>
              <a:buChar char="•"/>
            </a:pPr>
            <a:r>
              <a:rPr lang="en-AU" altLang="en-US" sz="2400" dirty="0">
                <a:solidFill>
                  <a:schemeClr val="tx1"/>
                </a:solidFill>
              </a:rPr>
              <a:t> Change of workflow.</a:t>
            </a:r>
          </a:p>
          <a:p>
            <a:pPr eaLnBrk="1" hangingPunct="1">
              <a:spcBef>
                <a:spcPct val="0"/>
              </a:spcBef>
              <a:buFontTx/>
              <a:buChar char="•"/>
            </a:pPr>
            <a:r>
              <a:rPr lang="en-AU" altLang="en-US" sz="2400" dirty="0">
                <a:solidFill>
                  <a:schemeClr val="tx1"/>
                </a:solidFill>
              </a:rPr>
              <a:t> Task specific training.</a:t>
            </a:r>
          </a:p>
          <a:p>
            <a:pPr eaLnBrk="1" hangingPunct="1">
              <a:spcBef>
                <a:spcPct val="0"/>
              </a:spcBef>
              <a:buFontTx/>
              <a:buChar char="•"/>
            </a:pPr>
            <a:r>
              <a:rPr lang="en-AU" altLang="en-US" sz="2400" dirty="0">
                <a:solidFill>
                  <a:schemeClr val="tx1"/>
                </a:solidFill>
              </a:rPr>
              <a:t> Preventative maintenance program.</a:t>
            </a:r>
          </a:p>
          <a:p>
            <a:pPr eaLnBrk="1" hangingPunct="1">
              <a:spcBef>
                <a:spcPct val="0"/>
              </a:spcBef>
              <a:buFontTx/>
              <a:buChar char="•"/>
            </a:pPr>
            <a:r>
              <a:rPr lang="en-AU" altLang="en-US" sz="2400" dirty="0">
                <a:solidFill>
                  <a:schemeClr val="tx1"/>
                </a:solidFill>
              </a:rPr>
              <a:t> Personal protective equipment.</a:t>
            </a:r>
          </a:p>
        </p:txBody>
      </p:sp>
      <p:sp>
        <p:nvSpPr>
          <p:cNvPr id="41994" name="Text Box 10">
            <a:extLst>
              <a:ext uri="{FF2B5EF4-FFF2-40B4-BE49-F238E27FC236}">
                <a16:creationId xmlns:a16="http://schemas.microsoft.com/office/drawing/2014/main" id="{769C8F6D-F5E4-0B95-5435-EDF9B15B03B3}"/>
              </a:ext>
            </a:extLst>
          </p:cNvPr>
          <p:cNvSpPr txBox="1">
            <a:spLocks noChangeArrowheads="1"/>
          </p:cNvSpPr>
          <p:nvPr/>
        </p:nvSpPr>
        <p:spPr bwMode="auto">
          <a:xfrm>
            <a:off x="3228975" y="1600200"/>
            <a:ext cx="2422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AU" altLang="en-US" sz="1800" b="1" dirty="0">
                <a:solidFill>
                  <a:schemeClr val="tx1"/>
                </a:solidFill>
              </a:rPr>
              <a:t>Team lift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4FE669E1-CC49-3EA7-193C-DD4E296B761B}"/>
              </a:ext>
            </a:extLst>
          </p:cNvPr>
          <p:cNvSpPr>
            <a:spLocks noGrp="1"/>
          </p:cNvSpPr>
          <p:nvPr>
            <p:ph type="title" idx="4294967295"/>
          </p:nvPr>
        </p:nvSpPr>
        <p:spPr>
          <a:xfrm>
            <a:off x="250825" y="260350"/>
            <a:ext cx="9070975" cy="720725"/>
          </a:xfrm>
          <a:noFill/>
        </p:spPr>
        <p:txBody>
          <a:bodyPr/>
          <a:lstStyle/>
          <a:p>
            <a:pPr eaLnBrk="1" hangingPunct="1"/>
            <a:r>
              <a:rPr lang="en-AU" altLang="en-US" sz="4000" dirty="0">
                <a:solidFill>
                  <a:schemeClr val="tx1"/>
                </a:solidFill>
                <a:ea typeface="ＭＳ Ｐゴシック" panose="020B0600070205080204" pitchFamily="34" charset="-128"/>
              </a:rPr>
              <a:t>Why lifting technique training is not enough</a:t>
            </a:r>
          </a:p>
        </p:txBody>
      </p:sp>
      <p:sp>
        <p:nvSpPr>
          <p:cNvPr id="44035" name="Rectangle 3">
            <a:extLst>
              <a:ext uri="{FF2B5EF4-FFF2-40B4-BE49-F238E27FC236}">
                <a16:creationId xmlns:a16="http://schemas.microsoft.com/office/drawing/2014/main" id="{B5022EE8-515C-834A-5C06-8EC7F3868BDD}"/>
              </a:ext>
            </a:extLst>
          </p:cNvPr>
          <p:cNvSpPr>
            <a:spLocks noGrp="1"/>
          </p:cNvSpPr>
          <p:nvPr>
            <p:ph type="body" idx="4294967295"/>
          </p:nvPr>
        </p:nvSpPr>
        <p:spPr>
          <a:xfrm>
            <a:off x="468313" y="2205038"/>
            <a:ext cx="4679950" cy="3095625"/>
          </a:xfrm>
          <a:noFill/>
        </p:spPr>
        <p:txBody>
          <a:bodyPr/>
          <a:lstStyle/>
          <a:p>
            <a:pPr eaLnBrk="1" hangingPunct="1">
              <a:lnSpc>
                <a:spcPct val="90000"/>
              </a:lnSpc>
            </a:pPr>
            <a:r>
              <a:rPr lang="en-AU" altLang="en-US" sz="2800" dirty="0">
                <a:solidFill>
                  <a:schemeClr val="tx1"/>
                </a:solidFill>
                <a:ea typeface="ＭＳ Ｐゴシック" panose="020B0600070205080204" pitchFamily="34" charset="-128"/>
              </a:rPr>
              <a:t>Evidence to date does not support lifting technique training on its own as a control for manual tasks risks.</a:t>
            </a:r>
          </a:p>
          <a:p>
            <a:pPr eaLnBrk="1" hangingPunct="1">
              <a:lnSpc>
                <a:spcPct val="90000"/>
              </a:lnSpc>
            </a:pPr>
            <a:r>
              <a:rPr lang="en-AU" altLang="en-US" sz="2800" dirty="0">
                <a:solidFill>
                  <a:schemeClr val="tx1"/>
                </a:solidFill>
                <a:ea typeface="ＭＳ Ｐゴシック" panose="020B0600070205080204" pitchFamily="34" charset="-128"/>
              </a:rPr>
              <a:t>Risk factors are not changed. </a:t>
            </a:r>
          </a:p>
          <a:p>
            <a:pPr eaLnBrk="1" hangingPunct="1">
              <a:lnSpc>
                <a:spcPct val="90000"/>
              </a:lnSpc>
              <a:buFont typeface="Arial" panose="020B0604020202020204" pitchFamily="34" charset="0"/>
              <a:buNone/>
            </a:pPr>
            <a:endParaRPr lang="en-AU" altLang="en-US" sz="2800" dirty="0">
              <a:solidFill>
                <a:schemeClr val="tx1"/>
              </a:solidFill>
              <a:ea typeface="ＭＳ Ｐゴシック" panose="020B0600070205080204" pitchFamily="34" charset="-128"/>
            </a:endParaRPr>
          </a:p>
        </p:txBody>
      </p:sp>
      <p:pic>
        <p:nvPicPr>
          <p:cNvPr id="44036" name="Picture 4" descr="Picture3">
            <a:extLst>
              <a:ext uri="{FF2B5EF4-FFF2-40B4-BE49-F238E27FC236}">
                <a16:creationId xmlns:a16="http://schemas.microsoft.com/office/drawing/2014/main" id="{33A019FC-95E2-1450-7ED6-C2276DD7F0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2193925"/>
            <a:ext cx="3598862"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BF43602F-257E-250E-D9DE-841E23D3F365}"/>
              </a:ext>
            </a:extLst>
          </p:cNvPr>
          <p:cNvSpPr>
            <a:spLocks noGrp="1"/>
          </p:cNvSpPr>
          <p:nvPr>
            <p:ph type="title" idx="4294967295"/>
          </p:nvPr>
        </p:nvSpPr>
        <p:spPr>
          <a:xfrm>
            <a:off x="468313" y="0"/>
            <a:ext cx="8085137" cy="1052513"/>
          </a:xfrm>
        </p:spPr>
        <p:txBody>
          <a:bodyPr/>
          <a:lstStyle/>
          <a:p>
            <a:pPr eaLnBrk="1" hangingPunct="1"/>
            <a:r>
              <a:rPr lang="en-AU" altLang="en-US" sz="4000" dirty="0">
                <a:solidFill>
                  <a:schemeClr val="tx1"/>
                </a:solidFill>
                <a:ea typeface="ＭＳ Ｐゴシック" panose="020B0600070205080204" pitchFamily="34" charset="-128"/>
              </a:rPr>
              <a:t>Work example</a:t>
            </a:r>
          </a:p>
        </p:txBody>
      </p:sp>
      <p:pic>
        <p:nvPicPr>
          <p:cNvPr id="46083" name="Picture 3" descr="SnapShot(30)">
            <a:extLst>
              <a:ext uri="{FF2B5EF4-FFF2-40B4-BE49-F238E27FC236}">
                <a16:creationId xmlns:a16="http://schemas.microsoft.com/office/drawing/2014/main" id="{708D108D-D318-A18F-EBE1-15E52E0F6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4975" y="1298575"/>
            <a:ext cx="2232025"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SnapShot(29)">
            <a:extLst>
              <a:ext uri="{FF2B5EF4-FFF2-40B4-BE49-F238E27FC236}">
                <a16:creationId xmlns:a16="http://schemas.microsoft.com/office/drawing/2014/main" id="{AEBF99E0-0418-A094-FA34-3F3947764A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98575"/>
            <a:ext cx="27559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descr="SnapShot(32)">
            <a:extLst>
              <a:ext uri="{FF2B5EF4-FFF2-40B4-BE49-F238E27FC236}">
                <a16:creationId xmlns:a16="http://schemas.microsoft.com/office/drawing/2014/main" id="{8CA2992B-E2F7-7198-2FD6-A56B4D171F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6250" y="1298575"/>
            <a:ext cx="2400300"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6" descr="SnapShot(26)">
            <a:extLst>
              <a:ext uri="{FF2B5EF4-FFF2-40B4-BE49-F238E27FC236}">
                <a16:creationId xmlns:a16="http://schemas.microsoft.com/office/drawing/2014/main" id="{57C6CFC9-6B22-BD30-CEB4-33C6664F83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813" y="3838575"/>
            <a:ext cx="2551112"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7" descr="SnapShot(28)">
            <a:extLst>
              <a:ext uri="{FF2B5EF4-FFF2-40B4-BE49-F238E27FC236}">
                <a16:creationId xmlns:a16="http://schemas.microsoft.com/office/drawing/2014/main" id="{47E08BDB-3AF6-2EC3-D71E-3C1F0193EF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4975" y="3887788"/>
            <a:ext cx="258127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8" descr="SnapShot(29)">
            <a:extLst>
              <a:ext uri="{FF2B5EF4-FFF2-40B4-BE49-F238E27FC236}">
                <a16:creationId xmlns:a16="http://schemas.microsoft.com/office/drawing/2014/main" id="{EA5C3AB4-16B6-C9F1-E437-2B3EB351F2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171" r="8171"/>
          <a:stretch>
            <a:fillRect/>
          </a:stretch>
        </p:blipFill>
        <p:spPr bwMode="auto">
          <a:xfrm>
            <a:off x="5691188" y="3897313"/>
            <a:ext cx="252095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Text Box 9">
            <a:extLst>
              <a:ext uri="{FF2B5EF4-FFF2-40B4-BE49-F238E27FC236}">
                <a16:creationId xmlns:a16="http://schemas.microsoft.com/office/drawing/2014/main" id="{B18BA653-7925-2D69-5BDC-D8312A2E68F1}"/>
              </a:ext>
            </a:extLst>
          </p:cNvPr>
          <p:cNvSpPr txBox="1">
            <a:spLocks noChangeArrowheads="1"/>
          </p:cNvSpPr>
          <p:nvPr/>
        </p:nvSpPr>
        <p:spPr bwMode="auto">
          <a:xfrm>
            <a:off x="1116013" y="33655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AU" altLang="en-US" sz="1800" dirty="0">
                <a:solidFill>
                  <a:schemeClr val="tx1"/>
                </a:solidFill>
              </a:rPr>
              <a:t>1</a:t>
            </a:r>
          </a:p>
        </p:txBody>
      </p:sp>
      <p:sp>
        <p:nvSpPr>
          <p:cNvPr id="46090" name="Text Box 10">
            <a:extLst>
              <a:ext uri="{FF2B5EF4-FFF2-40B4-BE49-F238E27FC236}">
                <a16:creationId xmlns:a16="http://schemas.microsoft.com/office/drawing/2014/main" id="{8E179201-1083-A053-944B-31AA43B0D49B}"/>
              </a:ext>
            </a:extLst>
          </p:cNvPr>
          <p:cNvSpPr txBox="1">
            <a:spLocks noChangeArrowheads="1"/>
          </p:cNvSpPr>
          <p:nvPr/>
        </p:nvSpPr>
        <p:spPr bwMode="auto">
          <a:xfrm>
            <a:off x="3935413" y="347186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AU" altLang="en-US" sz="1800" dirty="0">
                <a:solidFill>
                  <a:schemeClr val="tx1"/>
                </a:solidFill>
              </a:rPr>
              <a:t>2</a:t>
            </a:r>
          </a:p>
        </p:txBody>
      </p:sp>
      <p:sp>
        <p:nvSpPr>
          <p:cNvPr id="46091" name="Text Box 11">
            <a:extLst>
              <a:ext uri="{FF2B5EF4-FFF2-40B4-BE49-F238E27FC236}">
                <a16:creationId xmlns:a16="http://schemas.microsoft.com/office/drawing/2014/main" id="{87E85C23-DEE5-4C60-002A-3E0661B5860B}"/>
              </a:ext>
            </a:extLst>
          </p:cNvPr>
          <p:cNvSpPr txBox="1">
            <a:spLocks noChangeArrowheads="1"/>
          </p:cNvSpPr>
          <p:nvPr/>
        </p:nvSpPr>
        <p:spPr bwMode="auto">
          <a:xfrm>
            <a:off x="6640513" y="352107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AU" altLang="en-US" sz="1800" dirty="0">
                <a:solidFill>
                  <a:schemeClr val="tx1"/>
                </a:solidFill>
              </a:rPr>
              <a:t>3</a:t>
            </a:r>
          </a:p>
        </p:txBody>
      </p:sp>
      <p:sp>
        <p:nvSpPr>
          <p:cNvPr id="46092" name="Text Box 12">
            <a:extLst>
              <a:ext uri="{FF2B5EF4-FFF2-40B4-BE49-F238E27FC236}">
                <a16:creationId xmlns:a16="http://schemas.microsoft.com/office/drawing/2014/main" id="{ADC3886E-B9D6-DEC2-8EB3-22FCD68C4879}"/>
              </a:ext>
            </a:extLst>
          </p:cNvPr>
          <p:cNvSpPr txBox="1">
            <a:spLocks noChangeArrowheads="1"/>
          </p:cNvSpPr>
          <p:nvPr/>
        </p:nvSpPr>
        <p:spPr bwMode="auto">
          <a:xfrm>
            <a:off x="1271588" y="641985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AU" altLang="en-US" sz="1800" dirty="0">
                <a:solidFill>
                  <a:schemeClr val="tx1"/>
                </a:solidFill>
              </a:rPr>
              <a:t>4</a:t>
            </a:r>
          </a:p>
        </p:txBody>
      </p:sp>
      <p:sp>
        <p:nvSpPr>
          <p:cNvPr id="46093" name="Text Box 13">
            <a:extLst>
              <a:ext uri="{FF2B5EF4-FFF2-40B4-BE49-F238E27FC236}">
                <a16:creationId xmlns:a16="http://schemas.microsoft.com/office/drawing/2014/main" id="{797397D2-9E4E-9D2C-767A-59C0061EB416}"/>
              </a:ext>
            </a:extLst>
          </p:cNvPr>
          <p:cNvSpPr txBox="1">
            <a:spLocks noChangeArrowheads="1"/>
          </p:cNvSpPr>
          <p:nvPr/>
        </p:nvSpPr>
        <p:spPr bwMode="auto">
          <a:xfrm>
            <a:off x="3779838" y="641985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AU" altLang="en-US" sz="1800" dirty="0">
                <a:solidFill>
                  <a:schemeClr val="tx1"/>
                </a:solidFill>
              </a:rPr>
              <a:t>5</a:t>
            </a:r>
          </a:p>
        </p:txBody>
      </p:sp>
      <p:sp>
        <p:nvSpPr>
          <p:cNvPr id="46094" name="Text Box 14">
            <a:extLst>
              <a:ext uri="{FF2B5EF4-FFF2-40B4-BE49-F238E27FC236}">
                <a16:creationId xmlns:a16="http://schemas.microsoft.com/office/drawing/2014/main" id="{924E5309-411B-8627-EE40-FC805148E8CC}"/>
              </a:ext>
            </a:extLst>
          </p:cNvPr>
          <p:cNvSpPr txBox="1">
            <a:spLocks noChangeArrowheads="1"/>
          </p:cNvSpPr>
          <p:nvPr/>
        </p:nvSpPr>
        <p:spPr bwMode="auto">
          <a:xfrm>
            <a:off x="6951663" y="62372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AU" altLang="en-US" sz="1800" dirty="0">
                <a:solidFill>
                  <a:schemeClr val="tx1"/>
                </a:solidFill>
              </a:rPr>
              <a:t>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8BAFE561-0CCA-92D6-40FA-6F85F50BDBA5}"/>
              </a:ext>
            </a:extLst>
          </p:cNvPr>
          <p:cNvSpPr>
            <a:spLocks noGrp="1"/>
          </p:cNvSpPr>
          <p:nvPr>
            <p:ph type="title" idx="4294967295"/>
          </p:nvPr>
        </p:nvSpPr>
        <p:spPr>
          <a:xfrm>
            <a:off x="358775" y="0"/>
            <a:ext cx="8785225" cy="1143000"/>
          </a:xfrm>
        </p:spPr>
        <p:txBody>
          <a:bodyPr/>
          <a:lstStyle/>
          <a:p>
            <a:pPr eaLnBrk="1" hangingPunct="1"/>
            <a:r>
              <a:rPr lang="en-AU" altLang="en-US" sz="4000" dirty="0">
                <a:solidFill>
                  <a:schemeClr val="tx1"/>
                </a:solidFill>
                <a:ea typeface="ＭＳ Ｐゴシック" panose="020B0600070205080204" pitchFamily="34" charset="-128"/>
              </a:rPr>
              <a:t>What type of training is appropriate?</a:t>
            </a:r>
          </a:p>
        </p:txBody>
      </p:sp>
      <p:sp>
        <p:nvSpPr>
          <p:cNvPr id="48131" name="Rectangle 3">
            <a:extLst>
              <a:ext uri="{FF2B5EF4-FFF2-40B4-BE49-F238E27FC236}">
                <a16:creationId xmlns:a16="http://schemas.microsoft.com/office/drawing/2014/main" id="{367E6113-9908-89D4-7488-B7D0F4C4B1B1}"/>
              </a:ext>
            </a:extLst>
          </p:cNvPr>
          <p:cNvSpPr>
            <a:spLocks noGrp="1"/>
          </p:cNvSpPr>
          <p:nvPr>
            <p:ph type="body" idx="4294967295"/>
          </p:nvPr>
        </p:nvSpPr>
        <p:spPr>
          <a:xfrm>
            <a:off x="539750" y="1476375"/>
            <a:ext cx="5184775" cy="4473575"/>
          </a:xfrm>
        </p:spPr>
        <p:txBody>
          <a:bodyPr/>
          <a:lstStyle/>
          <a:p>
            <a:pPr eaLnBrk="1" hangingPunct="1">
              <a:lnSpc>
                <a:spcPct val="90000"/>
              </a:lnSpc>
            </a:pPr>
            <a:r>
              <a:rPr lang="en-AU" altLang="en-US" dirty="0">
                <a:solidFill>
                  <a:schemeClr val="tx1"/>
                </a:solidFill>
                <a:ea typeface="ＭＳ Ｐゴシック" panose="020B0600070205080204" pitchFamily="34" charset="-128"/>
              </a:rPr>
              <a:t>Training should include information on:</a:t>
            </a:r>
          </a:p>
          <a:p>
            <a:pPr lvl="1" eaLnBrk="1" hangingPunct="1">
              <a:lnSpc>
                <a:spcPct val="90000"/>
              </a:lnSpc>
            </a:pPr>
            <a:r>
              <a:rPr lang="en-AU" altLang="en-US" sz="2400" dirty="0">
                <a:solidFill>
                  <a:schemeClr val="tx1"/>
                </a:solidFill>
                <a:ea typeface="ＭＳ Ｐゴシック" panose="020B0600070205080204" pitchFamily="34" charset="-128"/>
              </a:rPr>
              <a:t>manual task risk management </a:t>
            </a:r>
          </a:p>
          <a:p>
            <a:pPr lvl="1" eaLnBrk="1" hangingPunct="1">
              <a:lnSpc>
                <a:spcPct val="90000"/>
              </a:lnSpc>
            </a:pPr>
            <a:r>
              <a:rPr lang="en-AU" altLang="en-US" sz="2400" dirty="0">
                <a:solidFill>
                  <a:schemeClr val="tx1"/>
                </a:solidFill>
                <a:ea typeface="ＭＳ Ｐゴシック" panose="020B0600070205080204" pitchFamily="34" charset="-128"/>
              </a:rPr>
              <a:t>specific manual task risks and the measures in place to control them</a:t>
            </a:r>
          </a:p>
          <a:p>
            <a:pPr lvl="1" eaLnBrk="1" hangingPunct="1">
              <a:lnSpc>
                <a:spcPct val="90000"/>
              </a:lnSpc>
            </a:pPr>
            <a:r>
              <a:rPr lang="en-AU" altLang="en-US" sz="2400" dirty="0">
                <a:solidFill>
                  <a:schemeClr val="tx1"/>
                </a:solidFill>
                <a:ea typeface="ＭＳ Ｐゴシック" panose="020B0600070205080204" pitchFamily="34" charset="-128"/>
              </a:rPr>
              <a:t>how to perform manual tasks safely, including the use of aids, tools and safe work procedures</a:t>
            </a:r>
          </a:p>
          <a:p>
            <a:pPr lvl="1" eaLnBrk="1" hangingPunct="1">
              <a:lnSpc>
                <a:spcPct val="90000"/>
              </a:lnSpc>
            </a:pPr>
            <a:r>
              <a:rPr lang="en-AU" altLang="en-US" sz="2400" dirty="0">
                <a:solidFill>
                  <a:schemeClr val="tx1"/>
                </a:solidFill>
                <a:ea typeface="ＭＳ Ｐゴシック" panose="020B0600070205080204" pitchFamily="34" charset="-128"/>
              </a:rPr>
              <a:t>how to report a problem or maintenance issue.</a:t>
            </a:r>
          </a:p>
          <a:p>
            <a:pPr lvl="1" eaLnBrk="1" hangingPunct="1">
              <a:lnSpc>
                <a:spcPct val="90000"/>
              </a:lnSpc>
            </a:pPr>
            <a:endParaRPr lang="en-AU" altLang="en-US" dirty="0">
              <a:solidFill>
                <a:schemeClr val="tx1"/>
              </a:solidFill>
              <a:ea typeface="ＭＳ Ｐゴシック" panose="020B0600070205080204" pitchFamily="34" charset="-128"/>
            </a:endParaRPr>
          </a:p>
          <a:p>
            <a:pPr eaLnBrk="1" hangingPunct="1">
              <a:lnSpc>
                <a:spcPct val="90000"/>
              </a:lnSpc>
            </a:pPr>
            <a:endParaRPr lang="en-AU" altLang="en-US" dirty="0">
              <a:ea typeface="ＭＳ Ｐゴシック" panose="020B0600070205080204" pitchFamily="34" charset="-128"/>
            </a:endParaRPr>
          </a:p>
          <a:p>
            <a:pPr eaLnBrk="1" hangingPunct="1">
              <a:lnSpc>
                <a:spcPct val="90000"/>
              </a:lnSpc>
            </a:pPr>
            <a:endParaRPr lang="en-AU" altLang="en-US" dirty="0">
              <a:ea typeface="ＭＳ Ｐゴシック" panose="020B0600070205080204" pitchFamily="34" charset="-128"/>
            </a:endParaRPr>
          </a:p>
          <a:p>
            <a:pPr eaLnBrk="1" hangingPunct="1">
              <a:lnSpc>
                <a:spcPct val="90000"/>
              </a:lnSpc>
            </a:pPr>
            <a:endParaRPr lang="en-AU" altLang="en-US" dirty="0">
              <a:ea typeface="ＭＳ Ｐゴシック" panose="020B0600070205080204" pitchFamily="34" charset="-128"/>
            </a:endParaRPr>
          </a:p>
          <a:p>
            <a:pPr lvl="1" eaLnBrk="1" hangingPunct="1">
              <a:lnSpc>
                <a:spcPct val="90000"/>
              </a:lnSpc>
            </a:pPr>
            <a:endParaRPr lang="en-AU" altLang="en-US" dirty="0">
              <a:ea typeface="ＭＳ Ｐゴシック" panose="020B0600070205080204" pitchFamily="34" charset="-128"/>
            </a:endParaRPr>
          </a:p>
        </p:txBody>
      </p:sp>
      <p:pic>
        <p:nvPicPr>
          <p:cNvPr id="48132" name="Picture 5" descr="DIR Campbells028">
            <a:extLst>
              <a:ext uri="{FF2B5EF4-FFF2-40B4-BE49-F238E27FC236}">
                <a16:creationId xmlns:a16="http://schemas.microsoft.com/office/drawing/2014/main" id="{A37E6749-F48E-55AC-D25F-9986A6DE0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492375"/>
            <a:ext cx="3024188"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B23E676-DB30-9410-D23A-D84571958821}"/>
              </a:ext>
            </a:extLst>
          </p:cNvPr>
          <p:cNvSpPr>
            <a:spLocks noGrp="1"/>
          </p:cNvSpPr>
          <p:nvPr>
            <p:ph type="title" idx="4294967295"/>
          </p:nvPr>
        </p:nvSpPr>
        <p:spPr/>
        <p:txBody>
          <a:bodyPr/>
          <a:lstStyle/>
          <a:p>
            <a:pPr eaLnBrk="1" hangingPunct="1"/>
            <a:r>
              <a:rPr lang="en-AU" altLang="en-US" sz="4000" dirty="0">
                <a:solidFill>
                  <a:schemeClr val="tx1"/>
                </a:solidFill>
                <a:ea typeface="ＭＳ Ｐゴシック" panose="020B0600070205080204" pitchFamily="34" charset="-128"/>
              </a:rPr>
              <a:t>Aims of the session</a:t>
            </a:r>
          </a:p>
        </p:txBody>
      </p:sp>
      <p:sp>
        <p:nvSpPr>
          <p:cNvPr id="13315" name="Rectangle 3">
            <a:extLst>
              <a:ext uri="{FF2B5EF4-FFF2-40B4-BE49-F238E27FC236}">
                <a16:creationId xmlns:a16="http://schemas.microsoft.com/office/drawing/2014/main" id="{BD67E619-5DF5-61D4-65B9-71EBB2F2A98C}"/>
              </a:ext>
            </a:extLst>
          </p:cNvPr>
          <p:cNvSpPr>
            <a:spLocks noGrp="1"/>
          </p:cNvSpPr>
          <p:nvPr>
            <p:ph type="body" idx="4294967295"/>
          </p:nvPr>
        </p:nvSpPr>
        <p:spPr>
          <a:xfrm>
            <a:off x="395288" y="1341438"/>
            <a:ext cx="8497887" cy="4895850"/>
          </a:xfrm>
        </p:spPr>
        <p:txBody>
          <a:bodyPr/>
          <a:lstStyle/>
          <a:p>
            <a:pPr eaLnBrk="1" hangingPunct="1">
              <a:lnSpc>
                <a:spcPct val="130000"/>
              </a:lnSpc>
              <a:buFont typeface="Arial" panose="020B0604020202020204" pitchFamily="34" charset="0"/>
              <a:buNone/>
            </a:pPr>
            <a:endParaRPr lang="en-AU" altLang="en-US" sz="2800" dirty="0">
              <a:solidFill>
                <a:schemeClr val="tx1"/>
              </a:solidFill>
              <a:ea typeface="ＭＳ Ｐゴシック" panose="020B0600070205080204" pitchFamily="34" charset="-128"/>
            </a:endParaRPr>
          </a:p>
          <a:p>
            <a:pPr eaLnBrk="1" hangingPunct="1">
              <a:lnSpc>
                <a:spcPct val="130000"/>
              </a:lnSpc>
            </a:pPr>
            <a:r>
              <a:rPr lang="en-AU" altLang="en-US" dirty="0">
                <a:solidFill>
                  <a:schemeClr val="tx1"/>
                </a:solidFill>
                <a:ea typeface="ＭＳ Ｐゴシック" panose="020B0600070205080204" pitchFamily="34" charset="-128"/>
              </a:rPr>
              <a:t>Introduce how to use PErforM to identify and control hazardous manual tasks.</a:t>
            </a:r>
          </a:p>
          <a:p>
            <a:pPr eaLnBrk="1" hangingPunct="1">
              <a:lnSpc>
                <a:spcPct val="130000"/>
              </a:lnSpc>
              <a:buFont typeface="Arial" panose="020B0604020202020204" pitchFamily="34" charset="0"/>
              <a:buNone/>
            </a:pPr>
            <a:endParaRPr lang="en-AU" altLang="en-US" dirty="0">
              <a:solidFill>
                <a:schemeClr val="tx1"/>
              </a:solidFill>
              <a:ea typeface="ＭＳ Ｐゴシック" panose="020B0600070205080204" pitchFamily="34" charset="-128"/>
            </a:endParaRPr>
          </a:p>
          <a:p>
            <a:pPr eaLnBrk="1" hangingPunct="1">
              <a:lnSpc>
                <a:spcPct val="130000"/>
              </a:lnSpc>
            </a:pPr>
            <a:r>
              <a:rPr lang="en-AU" altLang="en-US" dirty="0">
                <a:solidFill>
                  <a:schemeClr val="tx1"/>
                </a:solidFill>
                <a:ea typeface="ＭＳ Ｐゴシック" panose="020B0600070205080204" pitchFamily="34" charset="-128"/>
              </a:rPr>
              <a:t>Outline workplace commitments and resources required to implement PErforM.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EF56020B-5DA0-1416-0F94-FDC13E2CFFA2}"/>
              </a:ext>
            </a:extLst>
          </p:cNvPr>
          <p:cNvSpPr>
            <a:spLocks noGrp="1"/>
          </p:cNvSpPr>
          <p:nvPr>
            <p:ph type="title" idx="4294967295"/>
          </p:nvPr>
        </p:nvSpPr>
        <p:spPr>
          <a:xfrm>
            <a:off x="323850" y="125413"/>
            <a:ext cx="9144000" cy="1143000"/>
          </a:xfrm>
        </p:spPr>
        <p:txBody>
          <a:bodyPr/>
          <a:lstStyle/>
          <a:p>
            <a:pPr eaLnBrk="1" hangingPunct="1"/>
            <a:r>
              <a:rPr lang="en-AU" altLang="en-US" sz="4000" dirty="0">
                <a:solidFill>
                  <a:schemeClr val="tx1"/>
                </a:solidFill>
                <a:ea typeface="ＭＳ Ｐゴシック" panose="020B0600070205080204" pitchFamily="34" charset="-128"/>
              </a:rPr>
              <a:t>Potential benefits for business</a:t>
            </a:r>
          </a:p>
        </p:txBody>
      </p:sp>
      <p:sp>
        <p:nvSpPr>
          <p:cNvPr id="50179" name="Rectangle 3">
            <a:extLst>
              <a:ext uri="{FF2B5EF4-FFF2-40B4-BE49-F238E27FC236}">
                <a16:creationId xmlns:a16="http://schemas.microsoft.com/office/drawing/2014/main" id="{4618D276-522A-0152-6389-C8A7F20B3293}"/>
              </a:ext>
            </a:extLst>
          </p:cNvPr>
          <p:cNvSpPr>
            <a:spLocks noGrp="1"/>
          </p:cNvSpPr>
          <p:nvPr>
            <p:ph type="body" idx="4294967295"/>
          </p:nvPr>
        </p:nvSpPr>
        <p:spPr>
          <a:xfrm>
            <a:off x="323850" y="1268413"/>
            <a:ext cx="8229600" cy="5400675"/>
          </a:xfrm>
        </p:spPr>
        <p:txBody>
          <a:bodyPr/>
          <a:lstStyle/>
          <a:p>
            <a:pPr eaLnBrk="1" hangingPunct="1">
              <a:lnSpc>
                <a:spcPct val="105000"/>
              </a:lnSpc>
              <a:buFont typeface="Arial" panose="020B0604020202020204" pitchFamily="34" charset="0"/>
              <a:buNone/>
            </a:pPr>
            <a:endParaRPr lang="en-AU" altLang="en-US" sz="2400" b="1" dirty="0">
              <a:solidFill>
                <a:schemeClr val="tx1"/>
              </a:solidFill>
              <a:ea typeface="ＭＳ Ｐゴシック" panose="020B0600070205080204" pitchFamily="34" charset="-128"/>
            </a:endParaRPr>
          </a:p>
          <a:p>
            <a:pPr eaLnBrk="1" hangingPunct="1">
              <a:lnSpc>
                <a:spcPct val="105000"/>
              </a:lnSpc>
            </a:pPr>
            <a:r>
              <a:rPr lang="en-US" altLang="en-US" sz="2400" dirty="0">
                <a:solidFill>
                  <a:schemeClr val="tx1"/>
                </a:solidFill>
                <a:ea typeface="ＭＳ Ｐゴシック" panose="020B0600070205080204" pitchFamily="34" charset="-128"/>
              </a:rPr>
              <a:t>Effective controls. </a:t>
            </a:r>
          </a:p>
          <a:p>
            <a:pPr eaLnBrk="1" hangingPunct="1">
              <a:lnSpc>
                <a:spcPct val="105000"/>
              </a:lnSpc>
            </a:pPr>
            <a:r>
              <a:rPr lang="en-AU" altLang="en-US" sz="2400" dirty="0">
                <a:solidFill>
                  <a:schemeClr val="tx1"/>
                </a:solidFill>
                <a:ea typeface="ＭＳ Ｐゴシック" panose="020B0600070205080204" pitchFamily="34" charset="-128"/>
              </a:rPr>
              <a:t>A positive impact on: </a:t>
            </a:r>
          </a:p>
          <a:p>
            <a:pPr lvl="1" eaLnBrk="1" hangingPunct="1">
              <a:lnSpc>
                <a:spcPct val="90000"/>
              </a:lnSpc>
            </a:pPr>
            <a:r>
              <a:rPr lang="en-AU" altLang="en-US" sz="2400" dirty="0">
                <a:solidFill>
                  <a:schemeClr val="tx1"/>
                </a:solidFill>
                <a:ea typeface="ＭＳ Ｐゴシック" panose="020B0600070205080204" pitchFamily="34" charset="-128"/>
              </a:rPr>
              <a:t>musculoskeletal symptoms </a:t>
            </a:r>
          </a:p>
          <a:p>
            <a:pPr lvl="1" eaLnBrk="1" hangingPunct="1">
              <a:lnSpc>
                <a:spcPct val="90000"/>
              </a:lnSpc>
            </a:pPr>
            <a:r>
              <a:rPr lang="en-AU" altLang="en-US" sz="2400" dirty="0">
                <a:solidFill>
                  <a:schemeClr val="tx1"/>
                </a:solidFill>
                <a:ea typeface="ＭＳ Ｐゴシック" panose="020B0600070205080204" pitchFamily="34" charset="-128"/>
              </a:rPr>
              <a:t>reducing injuries and workers compensation claims </a:t>
            </a:r>
          </a:p>
          <a:p>
            <a:pPr lvl="1" eaLnBrk="1" hangingPunct="1">
              <a:lnSpc>
                <a:spcPct val="90000"/>
              </a:lnSpc>
            </a:pPr>
            <a:r>
              <a:rPr lang="en-AU" altLang="en-US" sz="2400" dirty="0">
                <a:solidFill>
                  <a:schemeClr val="tx1"/>
                </a:solidFill>
                <a:ea typeface="ＭＳ Ｐゴシック" panose="020B0600070205080204" pitchFamily="34" charset="-128"/>
              </a:rPr>
              <a:t>a reduction in lost days from work or sickness absence.</a:t>
            </a:r>
            <a:endParaRPr lang="en-US" altLang="en-US" sz="2400" dirty="0">
              <a:solidFill>
                <a:schemeClr val="tx1"/>
              </a:solidFill>
              <a:ea typeface="ＭＳ Ｐゴシック" panose="020B0600070205080204" pitchFamily="34" charset="-128"/>
            </a:endParaRPr>
          </a:p>
          <a:p>
            <a:pPr eaLnBrk="1" hangingPunct="1">
              <a:lnSpc>
                <a:spcPct val="105000"/>
              </a:lnSpc>
            </a:pPr>
            <a:r>
              <a:rPr lang="en-US" altLang="en-US" sz="2400" dirty="0">
                <a:solidFill>
                  <a:schemeClr val="tx1"/>
                </a:solidFill>
                <a:ea typeface="ＭＳ Ｐゴシック" panose="020B0600070205080204" pitchFamily="34" charset="-128"/>
              </a:rPr>
              <a:t>Meets consultation requirements and improves communication. </a:t>
            </a:r>
          </a:p>
          <a:p>
            <a:pPr eaLnBrk="1" hangingPunct="1">
              <a:lnSpc>
                <a:spcPct val="105000"/>
              </a:lnSpc>
            </a:pPr>
            <a:r>
              <a:rPr lang="en-US" altLang="en-US" sz="2400" dirty="0">
                <a:solidFill>
                  <a:schemeClr val="tx1"/>
                </a:solidFill>
                <a:ea typeface="ＭＳ Ｐゴシック" panose="020B0600070205080204" pitchFamily="34" charset="-128"/>
              </a:rPr>
              <a:t>Ownership of controls.</a:t>
            </a:r>
          </a:p>
          <a:p>
            <a:pPr eaLnBrk="1" hangingPunct="1">
              <a:lnSpc>
                <a:spcPct val="105000"/>
              </a:lnSpc>
            </a:pPr>
            <a:r>
              <a:rPr lang="en-US" altLang="en-US" sz="2400" dirty="0">
                <a:solidFill>
                  <a:schemeClr val="tx1"/>
                </a:solidFill>
                <a:ea typeface="ＭＳ Ｐゴシック" panose="020B0600070205080204" pitchFamily="34" charset="-128"/>
              </a:rPr>
              <a:t>Improved safety culture.</a:t>
            </a:r>
          </a:p>
          <a:p>
            <a:pPr eaLnBrk="1" hangingPunct="1">
              <a:lnSpc>
                <a:spcPct val="105000"/>
              </a:lnSpc>
            </a:pPr>
            <a:r>
              <a:rPr lang="en-AU" altLang="en-US" sz="2400" dirty="0">
                <a:solidFill>
                  <a:schemeClr val="tx1"/>
                </a:solidFill>
                <a:ea typeface="ＭＳ Ｐゴシック" panose="020B0600070205080204" pitchFamily="34" charset="-128"/>
              </a:rPr>
              <a:t>Improved productivity.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0DDE8E02-E66F-3400-1E0C-D731880F3A78}"/>
              </a:ext>
            </a:extLst>
          </p:cNvPr>
          <p:cNvSpPr>
            <a:spLocks noGrp="1"/>
          </p:cNvSpPr>
          <p:nvPr>
            <p:ph type="title" idx="4294967295"/>
          </p:nvPr>
        </p:nvSpPr>
        <p:spPr/>
        <p:txBody>
          <a:bodyPr/>
          <a:lstStyle/>
          <a:p>
            <a:pPr eaLnBrk="1" hangingPunct="1"/>
            <a:r>
              <a:rPr lang="en-AU" altLang="en-US" sz="4000" dirty="0">
                <a:solidFill>
                  <a:schemeClr val="tx1"/>
                </a:solidFill>
                <a:ea typeface="ＭＳ Ｐゴシック" panose="020B0600070205080204" pitchFamily="34" charset="-128"/>
              </a:rPr>
              <a:t>Management leadership</a:t>
            </a:r>
            <a:r>
              <a:rPr lang="en-AU" altLang="en-US" dirty="0">
                <a:ea typeface="ＭＳ Ｐゴシック" panose="020B0600070205080204" pitchFamily="34" charset="-128"/>
              </a:rPr>
              <a:t> </a:t>
            </a:r>
          </a:p>
        </p:txBody>
      </p:sp>
      <p:sp>
        <p:nvSpPr>
          <p:cNvPr id="52227" name="Rectangle 3">
            <a:extLst>
              <a:ext uri="{FF2B5EF4-FFF2-40B4-BE49-F238E27FC236}">
                <a16:creationId xmlns:a16="http://schemas.microsoft.com/office/drawing/2014/main" id="{5FC1B159-52E7-0F28-2FCD-180054E30551}"/>
              </a:ext>
            </a:extLst>
          </p:cNvPr>
          <p:cNvSpPr>
            <a:spLocks noGrp="1"/>
          </p:cNvSpPr>
          <p:nvPr>
            <p:ph type="body" idx="4294967295"/>
          </p:nvPr>
        </p:nvSpPr>
        <p:spPr/>
        <p:txBody>
          <a:bodyPr/>
          <a:lstStyle/>
          <a:p>
            <a:pPr eaLnBrk="1" hangingPunct="1"/>
            <a:r>
              <a:rPr lang="en-AU" altLang="en-US" dirty="0">
                <a:solidFill>
                  <a:schemeClr val="tx1"/>
                </a:solidFill>
                <a:ea typeface="ＭＳ Ｐゴシック" panose="020B0600070205080204" pitchFamily="34" charset="-128"/>
              </a:rPr>
              <a:t>Management commitment to safety.</a:t>
            </a:r>
          </a:p>
          <a:p>
            <a:pPr eaLnBrk="1" hangingPunct="1"/>
            <a:r>
              <a:rPr lang="en-AU" altLang="en-US" dirty="0">
                <a:solidFill>
                  <a:schemeClr val="tx1"/>
                </a:solidFill>
                <a:ea typeface="ＭＳ Ｐゴシック" panose="020B0600070205080204" pitchFamily="34" charset="-128"/>
              </a:rPr>
              <a:t>Enforce procedures.</a:t>
            </a:r>
          </a:p>
          <a:p>
            <a:pPr eaLnBrk="1" hangingPunct="1"/>
            <a:r>
              <a:rPr lang="en-AU" altLang="en-US" dirty="0">
                <a:solidFill>
                  <a:schemeClr val="tx1"/>
                </a:solidFill>
                <a:ea typeface="ＭＳ Ｐゴシック" panose="020B0600070205080204" pitchFamily="34" charset="-128"/>
              </a:rPr>
              <a:t>Supportive and open to safety suggestions.</a:t>
            </a:r>
          </a:p>
          <a:p>
            <a:pPr eaLnBrk="1" hangingPunct="1"/>
            <a:r>
              <a:rPr lang="en-AU" altLang="en-US" dirty="0">
                <a:solidFill>
                  <a:schemeClr val="tx1"/>
                </a:solidFill>
                <a:ea typeface="ＭＳ Ｐゴシック" panose="020B0600070205080204" pitchFamily="34" charset="-128"/>
              </a:rPr>
              <a:t>Safety communication.</a:t>
            </a:r>
          </a:p>
          <a:p>
            <a:pPr eaLnBrk="1" hangingPunct="1"/>
            <a:r>
              <a:rPr lang="en-AU" altLang="en-US" dirty="0">
                <a:solidFill>
                  <a:schemeClr val="tx1"/>
                </a:solidFill>
                <a:ea typeface="ＭＳ Ｐゴシック" panose="020B0600070205080204" pitchFamily="34" charset="-128"/>
              </a:rPr>
              <a:t>Active involvement in safety.</a:t>
            </a:r>
          </a:p>
          <a:p>
            <a:pPr eaLnBrk="1" hangingPunct="1"/>
            <a:r>
              <a:rPr lang="en-AU" altLang="en-US" dirty="0">
                <a:solidFill>
                  <a:schemeClr val="tx1"/>
                </a:solidFill>
                <a:ea typeface="ＭＳ Ｐゴシック" panose="020B0600070205080204" pitchFamily="34" charset="-128"/>
              </a:rPr>
              <a:t>Due diligence requirements.</a:t>
            </a:r>
          </a:p>
          <a:p>
            <a:pPr eaLnBrk="1" hangingPunct="1"/>
            <a:endParaRPr lang="en-AU" altLang="en-US" dirty="0">
              <a:solidFill>
                <a:schemeClr val="tx1"/>
              </a:solidFill>
              <a:ea typeface="ＭＳ Ｐゴシック" panose="020B0600070205080204"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5954" name="Examples of good safety leadership.wmv">
            <a:hlinkClick r:id="" action="ppaction://media"/>
            <a:extLst>
              <a:ext uri="{FF2B5EF4-FFF2-40B4-BE49-F238E27FC236}">
                <a16:creationId xmlns:a16="http://schemas.microsoft.com/office/drawing/2014/main" id="{010A73F1-9DD5-86E9-97A0-97B498267C0A}"/>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684213" y="1196975"/>
            <a:ext cx="8040687"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3">
            <a:extLst>
              <a:ext uri="{FF2B5EF4-FFF2-40B4-BE49-F238E27FC236}">
                <a16:creationId xmlns:a16="http://schemas.microsoft.com/office/drawing/2014/main" id="{606660DB-4B92-86BF-B6F3-6F35AF6A84E0}"/>
              </a:ext>
            </a:extLst>
          </p:cNvPr>
          <p:cNvSpPr txBox="1">
            <a:spLocks noChangeArrowheads="1"/>
          </p:cNvSpPr>
          <p:nvPr/>
        </p:nvSpPr>
        <p:spPr bwMode="auto">
          <a:xfrm>
            <a:off x="1763713" y="2420938"/>
            <a:ext cx="5761037"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AU" altLang="en-US" b="1" dirty="0">
                <a:solidFill>
                  <a:schemeClr val="bg1"/>
                </a:solidFill>
              </a:rPr>
              <a:t>Video - Steve Qld Chamber of Commerce on management commitment to health and safety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6595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765954"/>
                                        </p:tgtEl>
                                      </p:cBhvr>
                                    </p:cmd>
                                  </p:childTnLst>
                                </p:cTn>
                              </p:par>
                            </p:childTnLst>
                          </p:cTn>
                        </p:par>
                      </p:childTnLst>
                    </p:cTn>
                  </p:par>
                </p:childTnLst>
              </p:cTn>
              <p:nextCondLst>
                <p:cond evt="onClick" delay="0">
                  <p:tgtEl>
                    <p:spTgt spid="765954"/>
                  </p:tgtEl>
                </p:cond>
              </p:nextCondLst>
            </p:seq>
            <p:video>
              <p:cMediaNode>
                <p:cTn id="7" fill="hold" display="0">
                  <p:stCondLst>
                    <p:cond delay="indefinite"/>
                  </p:stCondLst>
                  <p:endCondLst>
                    <p:cond evt="onNext" delay="0">
                      <p:tgtEl>
                        <p:sldTgt/>
                      </p:tgtEl>
                    </p:cond>
                    <p:cond evt="onPrev" delay="0">
                      <p:tgtEl>
                        <p:sldTgt/>
                      </p:tgtEl>
                    </p:cond>
                  </p:endCondLst>
                </p:cTn>
                <p:tgtEl>
                  <p:spTgt spid="76595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3906" name="Characteristics of a good safety leader.wmv">
            <a:hlinkClick r:id="" action="ppaction://media"/>
            <a:extLst>
              <a:ext uri="{FF2B5EF4-FFF2-40B4-BE49-F238E27FC236}">
                <a16:creationId xmlns:a16="http://schemas.microsoft.com/office/drawing/2014/main" id="{DF13E124-9EEC-717C-17A1-D094892A8881}"/>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611188" y="1196975"/>
            <a:ext cx="8183562"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3">
            <a:extLst>
              <a:ext uri="{FF2B5EF4-FFF2-40B4-BE49-F238E27FC236}">
                <a16:creationId xmlns:a16="http://schemas.microsoft.com/office/drawing/2014/main" id="{11F0D39B-C759-00D5-5126-62801E7CC9A8}"/>
              </a:ext>
            </a:extLst>
          </p:cNvPr>
          <p:cNvSpPr txBox="1">
            <a:spLocks noChangeArrowheads="1"/>
          </p:cNvSpPr>
          <p:nvPr/>
        </p:nvSpPr>
        <p:spPr bwMode="auto">
          <a:xfrm>
            <a:off x="1476375" y="1947863"/>
            <a:ext cx="6408738"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AU" altLang="en-US" dirty="0">
                <a:solidFill>
                  <a:schemeClr val="bg1"/>
                </a:solidFill>
              </a:rPr>
              <a:t>Video - Adrienne Tracy, Ergonomics consultant, about what safety leaders did that resulted in better outcomes during a recent pilot program</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6390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763906"/>
                                        </p:tgtEl>
                                      </p:cBhvr>
                                    </p:cmd>
                                  </p:childTnLst>
                                </p:cTn>
                              </p:par>
                            </p:childTnLst>
                          </p:cTn>
                        </p:par>
                      </p:childTnLst>
                    </p:cTn>
                  </p:par>
                </p:childTnLst>
              </p:cTn>
              <p:nextCondLst>
                <p:cond evt="onClick" delay="0">
                  <p:tgtEl>
                    <p:spTgt spid="763906"/>
                  </p:tgtEl>
                </p:cond>
              </p:nextCondLst>
            </p:seq>
            <p:video>
              <p:cMediaNode>
                <p:cTn id="7" fill="hold" display="0">
                  <p:stCondLst>
                    <p:cond delay="indefinite"/>
                  </p:stCondLst>
                  <p:endCondLst>
                    <p:cond evt="onNext" delay="0">
                      <p:tgtEl>
                        <p:sldTgt/>
                      </p:tgtEl>
                    </p:cond>
                    <p:cond evt="onPrev" delay="0">
                      <p:tgtEl>
                        <p:sldTgt/>
                      </p:tgtEl>
                    </p:cond>
                  </p:endCondLst>
                </p:cTn>
                <p:tgtEl>
                  <p:spTgt spid="763906"/>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A0BFC0F8-9FBB-7D3F-EE17-E1C2E1F2ED39}"/>
              </a:ext>
            </a:extLst>
          </p:cNvPr>
          <p:cNvSpPr>
            <a:spLocks noGrp="1"/>
          </p:cNvSpPr>
          <p:nvPr>
            <p:ph type="title" idx="4294967295"/>
          </p:nvPr>
        </p:nvSpPr>
        <p:spPr>
          <a:xfrm>
            <a:off x="627063" y="296863"/>
            <a:ext cx="8516937" cy="647700"/>
          </a:xfrm>
        </p:spPr>
        <p:txBody>
          <a:bodyPr/>
          <a:lstStyle/>
          <a:p>
            <a:pPr eaLnBrk="1" hangingPunct="1"/>
            <a:r>
              <a:rPr lang="en-US" altLang="en-US" sz="4000" dirty="0">
                <a:solidFill>
                  <a:schemeClr val="tx1"/>
                </a:solidFill>
                <a:ea typeface="ＭＳ Ｐゴシック" panose="020B0600070205080204" pitchFamily="34" charset="-128"/>
              </a:rPr>
              <a:t>Planning</a:t>
            </a:r>
            <a:endParaRPr lang="en-AU" altLang="en-US" sz="4000" dirty="0">
              <a:solidFill>
                <a:schemeClr val="tx1"/>
              </a:solidFill>
              <a:ea typeface="ＭＳ Ｐゴシック" panose="020B0600070205080204" pitchFamily="34" charset="-128"/>
            </a:endParaRPr>
          </a:p>
        </p:txBody>
      </p:sp>
      <p:sp>
        <p:nvSpPr>
          <p:cNvPr id="58371" name="Rectangle 3">
            <a:extLst>
              <a:ext uri="{FF2B5EF4-FFF2-40B4-BE49-F238E27FC236}">
                <a16:creationId xmlns:a16="http://schemas.microsoft.com/office/drawing/2014/main" id="{9B4CF9FF-3314-5DEC-6A10-0E37489DE648}"/>
              </a:ext>
            </a:extLst>
          </p:cNvPr>
          <p:cNvSpPr>
            <a:spLocks noGrp="1"/>
          </p:cNvSpPr>
          <p:nvPr>
            <p:ph type="body" idx="4294967295"/>
          </p:nvPr>
        </p:nvSpPr>
        <p:spPr>
          <a:xfrm>
            <a:off x="2984500" y="2130425"/>
            <a:ext cx="5548313" cy="4824413"/>
          </a:xfrm>
        </p:spPr>
        <p:txBody>
          <a:bodyPr/>
          <a:lstStyle/>
          <a:p>
            <a:pPr eaLnBrk="1" hangingPunct="1">
              <a:lnSpc>
                <a:spcPct val="105000"/>
              </a:lnSpc>
            </a:pPr>
            <a:r>
              <a:rPr lang="en-AU" altLang="en-US" sz="2400" dirty="0">
                <a:solidFill>
                  <a:schemeClr val="tx1"/>
                </a:solidFill>
                <a:ea typeface="ＭＳ Ｐゴシック" panose="020B0600070205080204" pitchFamily="34" charset="-128"/>
              </a:rPr>
              <a:t>Management commitment. </a:t>
            </a:r>
          </a:p>
          <a:p>
            <a:pPr eaLnBrk="1" hangingPunct="1">
              <a:lnSpc>
                <a:spcPct val="105000"/>
              </a:lnSpc>
            </a:pPr>
            <a:endParaRPr lang="en-AU" altLang="en-US" sz="2400" dirty="0">
              <a:solidFill>
                <a:schemeClr val="tx1"/>
              </a:solidFill>
              <a:ea typeface="ＭＳ Ｐゴシック" panose="020B0600070205080204" pitchFamily="34" charset="-128"/>
            </a:endParaRPr>
          </a:p>
          <a:p>
            <a:pPr eaLnBrk="1" hangingPunct="1">
              <a:lnSpc>
                <a:spcPct val="105000"/>
              </a:lnSpc>
            </a:pPr>
            <a:r>
              <a:rPr lang="en-AU" altLang="en-US" sz="2400" dirty="0">
                <a:solidFill>
                  <a:schemeClr val="tx1"/>
                </a:solidFill>
                <a:ea typeface="ＭＳ Ｐゴシック" panose="020B0600070205080204" pitchFamily="34" charset="-128"/>
              </a:rPr>
              <a:t>Appoint a PErforM champion.</a:t>
            </a:r>
          </a:p>
          <a:p>
            <a:pPr eaLnBrk="1" hangingPunct="1">
              <a:lnSpc>
                <a:spcPct val="105000"/>
              </a:lnSpc>
            </a:pPr>
            <a:endParaRPr lang="en-AU" altLang="en-US" sz="2400" dirty="0">
              <a:solidFill>
                <a:schemeClr val="tx1"/>
              </a:solidFill>
              <a:ea typeface="ＭＳ Ｐゴシック" panose="020B0600070205080204" pitchFamily="34" charset="-128"/>
            </a:endParaRPr>
          </a:p>
          <a:p>
            <a:pPr eaLnBrk="1" hangingPunct="1">
              <a:lnSpc>
                <a:spcPct val="105000"/>
              </a:lnSpc>
            </a:pPr>
            <a:r>
              <a:rPr lang="en-AU" altLang="en-US" sz="2400" dirty="0">
                <a:solidFill>
                  <a:schemeClr val="tx1"/>
                </a:solidFill>
                <a:ea typeface="ＭＳ Ｐゴシック" panose="020B0600070205080204" pitchFamily="34" charset="-128"/>
              </a:rPr>
              <a:t>Develop implementation plan. </a:t>
            </a:r>
          </a:p>
          <a:p>
            <a:pPr eaLnBrk="1" hangingPunct="1">
              <a:lnSpc>
                <a:spcPct val="105000"/>
              </a:lnSpc>
            </a:pPr>
            <a:endParaRPr lang="en-AU" altLang="en-US" sz="2400" dirty="0">
              <a:solidFill>
                <a:schemeClr val="tx1"/>
              </a:solidFill>
              <a:ea typeface="ＭＳ Ｐゴシック" panose="020B0600070205080204" pitchFamily="34" charset="-128"/>
            </a:endParaRPr>
          </a:p>
          <a:p>
            <a:pPr eaLnBrk="1" hangingPunct="1">
              <a:lnSpc>
                <a:spcPct val="105000"/>
              </a:lnSpc>
            </a:pPr>
            <a:r>
              <a:rPr lang="en-AU" altLang="en-US" sz="2400" dirty="0">
                <a:solidFill>
                  <a:schemeClr val="tx1"/>
                </a:solidFill>
                <a:ea typeface="ＭＳ Ｐゴシック" panose="020B0600070205080204" pitchFamily="34" charset="-128"/>
              </a:rPr>
              <a:t>Develop performance indicators.</a:t>
            </a:r>
          </a:p>
          <a:p>
            <a:pPr eaLnBrk="1" hangingPunct="1">
              <a:lnSpc>
                <a:spcPct val="105000"/>
              </a:lnSpc>
            </a:pPr>
            <a:endParaRPr lang="en-AU" altLang="en-US" sz="2400" dirty="0">
              <a:solidFill>
                <a:schemeClr val="tx1"/>
              </a:solidFill>
              <a:ea typeface="ＭＳ Ｐゴシック" panose="020B0600070205080204" pitchFamily="34" charset="-128"/>
            </a:endParaRPr>
          </a:p>
          <a:p>
            <a:pPr eaLnBrk="1" hangingPunct="1">
              <a:lnSpc>
                <a:spcPct val="80000"/>
              </a:lnSpc>
            </a:pPr>
            <a:endParaRPr lang="en-AU" altLang="en-US" sz="2400" dirty="0">
              <a:ea typeface="ＭＳ Ｐゴシック" panose="020B0600070205080204" pitchFamily="34" charset="-128"/>
            </a:endParaRPr>
          </a:p>
        </p:txBody>
      </p:sp>
      <p:pic>
        <p:nvPicPr>
          <p:cNvPr id="58372" name="Picture 6" descr="P1010392 HWSA LUTWYCHE VR Woolies Shelly Bk on">
            <a:extLst>
              <a:ext uri="{FF2B5EF4-FFF2-40B4-BE49-F238E27FC236}">
                <a16:creationId xmlns:a16="http://schemas.microsoft.com/office/drawing/2014/main" id="{9B85AA34-087B-452D-E58E-5D8708BA5D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492375"/>
            <a:ext cx="2733675"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F43D8120-7494-9B0C-886F-E2889D773C3D}"/>
              </a:ext>
            </a:extLst>
          </p:cNvPr>
          <p:cNvSpPr>
            <a:spLocks noGrp="1"/>
          </p:cNvSpPr>
          <p:nvPr>
            <p:ph type="title" idx="4294967295"/>
          </p:nvPr>
        </p:nvSpPr>
        <p:spPr/>
        <p:txBody>
          <a:bodyPr/>
          <a:lstStyle/>
          <a:p>
            <a:pPr eaLnBrk="1" hangingPunct="1"/>
            <a:r>
              <a:rPr lang="en-AU" altLang="en-US" sz="4000" dirty="0">
                <a:solidFill>
                  <a:schemeClr val="tx1"/>
                </a:solidFill>
                <a:ea typeface="ＭＳ Ｐゴシック" panose="020B0600070205080204" pitchFamily="34" charset="-128"/>
              </a:rPr>
              <a:t>Implementation plan</a:t>
            </a:r>
          </a:p>
        </p:txBody>
      </p:sp>
      <p:sp>
        <p:nvSpPr>
          <p:cNvPr id="60419" name="Rectangle 3">
            <a:extLst>
              <a:ext uri="{FF2B5EF4-FFF2-40B4-BE49-F238E27FC236}">
                <a16:creationId xmlns:a16="http://schemas.microsoft.com/office/drawing/2014/main" id="{FC827367-7838-9489-9A96-CF4EAF6999B3}"/>
              </a:ext>
            </a:extLst>
          </p:cNvPr>
          <p:cNvSpPr>
            <a:spLocks noGrp="1"/>
          </p:cNvSpPr>
          <p:nvPr>
            <p:ph type="body" sz="half" idx="4294967295"/>
          </p:nvPr>
        </p:nvSpPr>
        <p:spPr>
          <a:xfrm>
            <a:off x="457200" y="1341438"/>
            <a:ext cx="4038600" cy="4525962"/>
          </a:xfrm>
        </p:spPr>
        <p:txBody>
          <a:bodyPr/>
          <a:lstStyle/>
          <a:p>
            <a:pPr eaLnBrk="1" hangingPunct="1">
              <a:lnSpc>
                <a:spcPct val="105000"/>
              </a:lnSpc>
            </a:pPr>
            <a:r>
              <a:rPr lang="en-AU" altLang="en-US" sz="2800" dirty="0">
                <a:solidFill>
                  <a:schemeClr val="tx1"/>
                </a:solidFill>
                <a:ea typeface="ＭＳ Ｐゴシック" panose="020B0600070205080204" pitchFamily="34" charset="-128"/>
              </a:rPr>
              <a:t>Select a pilot work team / pilot site.</a:t>
            </a:r>
          </a:p>
          <a:p>
            <a:pPr eaLnBrk="1" hangingPunct="1">
              <a:lnSpc>
                <a:spcPct val="105000"/>
              </a:lnSpc>
            </a:pPr>
            <a:r>
              <a:rPr lang="en-AU" altLang="en-US" sz="2800" dirty="0">
                <a:solidFill>
                  <a:schemeClr val="tx1"/>
                </a:solidFill>
                <a:ea typeface="ＭＳ Ｐゴシック" panose="020B0600070205080204" pitchFamily="34" charset="-128"/>
              </a:rPr>
              <a:t>Identify PErforM teams.</a:t>
            </a:r>
          </a:p>
          <a:p>
            <a:pPr eaLnBrk="1" hangingPunct="1">
              <a:lnSpc>
                <a:spcPct val="105000"/>
              </a:lnSpc>
            </a:pPr>
            <a:endParaRPr lang="en-AU" altLang="en-US" sz="2800" dirty="0">
              <a:solidFill>
                <a:schemeClr val="tx1"/>
              </a:solidFill>
              <a:ea typeface="ＭＳ Ｐゴシック" panose="020B0600070205080204" pitchFamily="34" charset="-128"/>
            </a:endParaRPr>
          </a:p>
          <a:p>
            <a:pPr eaLnBrk="1" hangingPunct="1">
              <a:lnSpc>
                <a:spcPct val="105000"/>
              </a:lnSpc>
            </a:pPr>
            <a:endParaRPr lang="en-AU" altLang="en-US" sz="2800" dirty="0">
              <a:solidFill>
                <a:schemeClr val="tx1"/>
              </a:solidFill>
              <a:ea typeface="ＭＳ Ｐゴシック" panose="020B0600070205080204" pitchFamily="34" charset="-128"/>
            </a:endParaRPr>
          </a:p>
          <a:p>
            <a:pPr eaLnBrk="1" hangingPunct="1">
              <a:lnSpc>
                <a:spcPct val="105000"/>
              </a:lnSpc>
            </a:pPr>
            <a:endParaRPr lang="en-AU" altLang="en-US" sz="2800" dirty="0">
              <a:solidFill>
                <a:schemeClr val="tx1"/>
              </a:solidFill>
              <a:ea typeface="ＭＳ Ｐゴシック" panose="020B0600070205080204" pitchFamily="34" charset="-128"/>
            </a:endParaRPr>
          </a:p>
        </p:txBody>
      </p:sp>
      <p:sp>
        <p:nvSpPr>
          <p:cNvPr id="60420" name="Rectangle 4">
            <a:extLst>
              <a:ext uri="{FF2B5EF4-FFF2-40B4-BE49-F238E27FC236}">
                <a16:creationId xmlns:a16="http://schemas.microsoft.com/office/drawing/2014/main" id="{8C3C76A8-173D-0FBC-D0A1-F7FAE36D2430}"/>
              </a:ext>
            </a:extLst>
          </p:cNvPr>
          <p:cNvSpPr>
            <a:spLocks noGrp="1"/>
          </p:cNvSpPr>
          <p:nvPr>
            <p:ph type="body" sz="half" idx="4294967295"/>
          </p:nvPr>
        </p:nvSpPr>
        <p:spPr>
          <a:xfrm>
            <a:off x="4500563" y="1341438"/>
            <a:ext cx="4038600" cy="4525962"/>
          </a:xfrm>
        </p:spPr>
        <p:txBody>
          <a:bodyPr/>
          <a:lstStyle/>
          <a:p>
            <a:pPr eaLnBrk="1" hangingPunct="1">
              <a:lnSpc>
                <a:spcPct val="105000"/>
              </a:lnSpc>
            </a:pPr>
            <a:r>
              <a:rPr lang="en-AU" altLang="en-US" sz="2800" dirty="0">
                <a:solidFill>
                  <a:schemeClr val="tx1"/>
                </a:solidFill>
                <a:ea typeface="ＭＳ Ｐゴシック" panose="020B0600070205080204" pitchFamily="34" charset="-128"/>
              </a:rPr>
              <a:t>Identify hazardous manual tasks.</a:t>
            </a:r>
          </a:p>
          <a:p>
            <a:pPr eaLnBrk="1" hangingPunct="1">
              <a:lnSpc>
                <a:spcPct val="105000"/>
              </a:lnSpc>
            </a:pPr>
            <a:r>
              <a:rPr lang="en-AU" altLang="en-US" sz="2800" dirty="0">
                <a:solidFill>
                  <a:schemeClr val="tx1"/>
                </a:solidFill>
                <a:ea typeface="ＭＳ Ｐゴシック" panose="020B0600070205080204" pitchFamily="34" charset="-128"/>
              </a:rPr>
              <a:t>Obtain video footage.</a:t>
            </a:r>
          </a:p>
          <a:p>
            <a:pPr eaLnBrk="1" hangingPunct="1">
              <a:lnSpc>
                <a:spcPct val="105000"/>
              </a:lnSpc>
            </a:pPr>
            <a:r>
              <a:rPr lang="en-AU" altLang="en-US" sz="2800" dirty="0">
                <a:solidFill>
                  <a:schemeClr val="tx1"/>
                </a:solidFill>
                <a:ea typeface="ＭＳ Ｐゴシック" panose="020B0600070205080204" pitchFamily="34" charset="-128"/>
              </a:rPr>
              <a:t>Training.</a:t>
            </a:r>
          </a:p>
        </p:txBody>
      </p:sp>
      <p:pic>
        <p:nvPicPr>
          <p:cNvPr id="60421" name="Picture 5" descr="PerforM work team training Fwd Princes Fabricare">
            <a:extLst>
              <a:ext uri="{FF2B5EF4-FFF2-40B4-BE49-F238E27FC236}">
                <a16:creationId xmlns:a16="http://schemas.microsoft.com/office/drawing/2014/main" id="{C5CF17D4-81FD-44A1-8CE1-9BE8CB8AEA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0150" y="3500438"/>
            <a:ext cx="4049713"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3E55494C-0D4A-3A74-2B80-A28128306986}"/>
              </a:ext>
            </a:extLst>
          </p:cNvPr>
          <p:cNvSpPr>
            <a:spLocks noGrp="1"/>
          </p:cNvSpPr>
          <p:nvPr>
            <p:ph type="title" idx="4294967295"/>
          </p:nvPr>
        </p:nvSpPr>
        <p:spPr/>
        <p:txBody>
          <a:bodyPr/>
          <a:lstStyle/>
          <a:p>
            <a:pPr eaLnBrk="1" hangingPunct="1"/>
            <a:r>
              <a:rPr lang="en-US" altLang="en-US" sz="4000" dirty="0">
                <a:solidFill>
                  <a:schemeClr val="tx1"/>
                </a:solidFill>
                <a:ea typeface="ＭＳ Ｐゴシック" panose="020B0600070205080204" pitchFamily="34" charset="-128"/>
              </a:rPr>
              <a:t>PErforM implementation</a:t>
            </a:r>
            <a:endParaRPr lang="en-AU" altLang="en-US" sz="4000" dirty="0">
              <a:solidFill>
                <a:schemeClr val="tx1"/>
              </a:solidFill>
              <a:ea typeface="ＭＳ Ｐゴシック" panose="020B0600070205080204" pitchFamily="34" charset="-128"/>
            </a:endParaRPr>
          </a:p>
        </p:txBody>
      </p:sp>
      <p:sp>
        <p:nvSpPr>
          <p:cNvPr id="62467" name="Rectangle 3">
            <a:extLst>
              <a:ext uri="{FF2B5EF4-FFF2-40B4-BE49-F238E27FC236}">
                <a16:creationId xmlns:a16="http://schemas.microsoft.com/office/drawing/2014/main" id="{755FBAE8-4733-DD0F-B9CD-0F863627D469}"/>
              </a:ext>
            </a:extLst>
          </p:cNvPr>
          <p:cNvSpPr>
            <a:spLocks noGrp="1"/>
          </p:cNvSpPr>
          <p:nvPr>
            <p:ph type="body" sz="half" idx="4294967295"/>
          </p:nvPr>
        </p:nvSpPr>
        <p:spPr>
          <a:xfrm>
            <a:off x="457200" y="1600200"/>
            <a:ext cx="4038600" cy="4525963"/>
          </a:xfrm>
        </p:spPr>
        <p:txBody>
          <a:bodyPr/>
          <a:lstStyle/>
          <a:p>
            <a:pPr eaLnBrk="1" hangingPunct="1"/>
            <a:r>
              <a:rPr lang="en-AU" altLang="en-US" sz="2800" dirty="0">
                <a:solidFill>
                  <a:schemeClr val="tx1"/>
                </a:solidFill>
                <a:ea typeface="ＭＳ Ｐゴシック" panose="020B0600070205080204" pitchFamily="34" charset="-128"/>
              </a:rPr>
              <a:t>Work team conducts risk assessments.</a:t>
            </a:r>
          </a:p>
          <a:p>
            <a:pPr eaLnBrk="1" hangingPunct="1">
              <a:lnSpc>
                <a:spcPct val="105000"/>
              </a:lnSpc>
            </a:pPr>
            <a:r>
              <a:rPr lang="en-AU" altLang="en-US" sz="2800" dirty="0">
                <a:solidFill>
                  <a:schemeClr val="tx1"/>
                </a:solidFill>
                <a:ea typeface="ＭＳ Ｐゴシック" panose="020B0600070205080204" pitchFamily="34" charset="-128"/>
              </a:rPr>
              <a:t>Develop control ideas.</a:t>
            </a:r>
            <a:endParaRPr lang="en-AU" altLang="en-US" sz="2400" dirty="0">
              <a:solidFill>
                <a:schemeClr val="tx1"/>
              </a:solidFill>
              <a:ea typeface="ＭＳ Ｐゴシック" panose="020B0600070205080204" pitchFamily="34" charset="-128"/>
            </a:endParaRPr>
          </a:p>
          <a:p>
            <a:pPr eaLnBrk="1" hangingPunct="1">
              <a:lnSpc>
                <a:spcPct val="105000"/>
              </a:lnSpc>
            </a:pPr>
            <a:endParaRPr lang="en-AU" altLang="en-US" sz="2800" dirty="0">
              <a:solidFill>
                <a:schemeClr val="tx1"/>
              </a:solidFill>
              <a:ea typeface="ＭＳ Ｐゴシック" panose="020B0600070205080204" pitchFamily="34" charset="-128"/>
            </a:endParaRPr>
          </a:p>
        </p:txBody>
      </p:sp>
      <p:sp>
        <p:nvSpPr>
          <p:cNvPr id="62468" name="Rectangle 4">
            <a:extLst>
              <a:ext uri="{FF2B5EF4-FFF2-40B4-BE49-F238E27FC236}">
                <a16:creationId xmlns:a16="http://schemas.microsoft.com/office/drawing/2014/main" id="{EAC40F23-6DFA-B499-BF18-4E73F5344972}"/>
              </a:ext>
            </a:extLst>
          </p:cNvPr>
          <p:cNvSpPr>
            <a:spLocks noGrp="1"/>
          </p:cNvSpPr>
          <p:nvPr>
            <p:ph type="body" sz="half" idx="4294967295"/>
          </p:nvPr>
        </p:nvSpPr>
        <p:spPr>
          <a:xfrm>
            <a:off x="4648200" y="1600200"/>
            <a:ext cx="4038600" cy="4525963"/>
          </a:xfrm>
        </p:spPr>
        <p:txBody>
          <a:bodyPr/>
          <a:lstStyle/>
          <a:p>
            <a:pPr eaLnBrk="1" hangingPunct="1">
              <a:lnSpc>
                <a:spcPct val="105000"/>
              </a:lnSpc>
            </a:pPr>
            <a:r>
              <a:rPr lang="en-AU" altLang="en-US" sz="2800" dirty="0">
                <a:solidFill>
                  <a:schemeClr val="tx1"/>
                </a:solidFill>
                <a:ea typeface="ＭＳ Ｐゴシック" panose="020B0600070205080204" pitchFamily="34" charset="-128"/>
              </a:rPr>
              <a:t>Process for management to consider controls.</a:t>
            </a:r>
          </a:p>
          <a:p>
            <a:pPr eaLnBrk="1" hangingPunct="1">
              <a:lnSpc>
                <a:spcPct val="105000"/>
              </a:lnSpc>
            </a:pPr>
            <a:r>
              <a:rPr lang="en-AU" altLang="en-US" sz="2800" dirty="0">
                <a:solidFill>
                  <a:schemeClr val="tx1"/>
                </a:solidFill>
                <a:ea typeface="ＭＳ Ｐゴシック" panose="020B0600070205080204" pitchFamily="34" charset="-128"/>
              </a:rPr>
              <a:t>Controls implemented.</a:t>
            </a:r>
          </a:p>
          <a:p>
            <a:pPr eaLnBrk="1" hangingPunct="1">
              <a:lnSpc>
                <a:spcPct val="105000"/>
              </a:lnSpc>
            </a:pPr>
            <a:r>
              <a:rPr lang="en-AU" altLang="en-US" sz="2800" dirty="0">
                <a:solidFill>
                  <a:schemeClr val="tx1"/>
                </a:solidFill>
                <a:ea typeface="ＭＳ Ｐゴシック" panose="020B0600070205080204" pitchFamily="34" charset="-128"/>
              </a:rPr>
              <a:t>Ongoing process.</a:t>
            </a:r>
          </a:p>
          <a:p>
            <a:pPr eaLnBrk="1" hangingPunct="1">
              <a:lnSpc>
                <a:spcPct val="105000"/>
              </a:lnSpc>
            </a:pPr>
            <a:r>
              <a:rPr lang="en-AU" altLang="en-US" sz="2800" dirty="0">
                <a:solidFill>
                  <a:schemeClr val="tx1"/>
                </a:solidFill>
                <a:ea typeface="ＭＳ Ｐゴシック" panose="020B0600070205080204" pitchFamily="34" charset="-128"/>
              </a:rPr>
              <a:t>Monitor and review.</a:t>
            </a:r>
          </a:p>
          <a:p>
            <a:pPr eaLnBrk="1" hangingPunct="1">
              <a:lnSpc>
                <a:spcPct val="105000"/>
              </a:lnSpc>
            </a:pPr>
            <a:endParaRPr lang="en-AU" altLang="en-US" sz="2400" dirty="0">
              <a:solidFill>
                <a:schemeClr val="tx1"/>
              </a:solidFill>
              <a:ea typeface="ＭＳ Ｐゴシック" panose="020B0600070205080204" pitchFamily="34" charset="-128"/>
            </a:endParaRPr>
          </a:p>
          <a:p>
            <a:pPr eaLnBrk="1" hangingPunct="1">
              <a:lnSpc>
                <a:spcPct val="105000"/>
              </a:lnSpc>
            </a:pPr>
            <a:endParaRPr lang="en-AU" altLang="en-US" sz="2400" dirty="0">
              <a:solidFill>
                <a:schemeClr val="tx1"/>
              </a:solidFill>
              <a:ea typeface="ＭＳ Ｐゴシック" panose="020B0600070205080204" pitchFamily="34" charset="-128"/>
            </a:endParaRPr>
          </a:p>
          <a:p>
            <a:pPr eaLnBrk="1" hangingPunct="1"/>
            <a:endParaRPr lang="en-AU" altLang="en-US" sz="2400" dirty="0">
              <a:solidFill>
                <a:schemeClr val="tx1"/>
              </a:solidFill>
              <a:ea typeface="ＭＳ Ｐゴシック" panose="020B0600070205080204" pitchFamily="34" charset="-128"/>
            </a:endParaRPr>
          </a:p>
        </p:txBody>
      </p:sp>
      <p:pic>
        <p:nvPicPr>
          <p:cNvPr id="62469" name="Picture 5" descr="storage">
            <a:extLst>
              <a:ext uri="{FF2B5EF4-FFF2-40B4-BE49-F238E27FC236}">
                <a16:creationId xmlns:a16="http://schemas.microsoft.com/office/drawing/2014/main" id="{3A2BCF95-9F5D-108F-BF86-DFF5A0A65E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3789363"/>
            <a:ext cx="3068637"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6D670C8E-7926-C6C4-A0E6-F8C6EFCA1245}"/>
              </a:ext>
            </a:extLst>
          </p:cNvPr>
          <p:cNvSpPr>
            <a:spLocks noGrp="1"/>
          </p:cNvSpPr>
          <p:nvPr>
            <p:ph type="title" idx="4294967295"/>
          </p:nvPr>
        </p:nvSpPr>
        <p:spPr>
          <a:xfrm>
            <a:off x="914400" y="0"/>
            <a:ext cx="8229600" cy="1143000"/>
          </a:xfrm>
        </p:spPr>
        <p:txBody>
          <a:bodyPr/>
          <a:lstStyle/>
          <a:p>
            <a:pPr eaLnBrk="1" hangingPunct="1"/>
            <a:br>
              <a:rPr lang="en-AU" altLang="en-US" sz="4000" dirty="0">
                <a:ea typeface="ＭＳ Ｐゴシック" panose="020B0600070205080204" pitchFamily="34" charset="-128"/>
              </a:rPr>
            </a:br>
            <a:r>
              <a:rPr lang="en-AU" altLang="en-US" sz="4000" dirty="0">
                <a:solidFill>
                  <a:schemeClr val="tx1"/>
                </a:solidFill>
                <a:ea typeface="ＭＳ Ｐゴシック" panose="020B0600070205080204" pitchFamily="34" charset="-128"/>
              </a:rPr>
              <a:t>PErforM resources </a:t>
            </a:r>
            <a:br>
              <a:rPr lang="en-AU" altLang="en-US" sz="4000" dirty="0">
                <a:solidFill>
                  <a:schemeClr val="tx1"/>
                </a:solidFill>
                <a:ea typeface="ＭＳ Ｐゴシック" panose="020B0600070205080204" pitchFamily="34" charset="-128"/>
              </a:rPr>
            </a:br>
            <a:endParaRPr lang="en-AU" altLang="en-US" sz="4000" dirty="0">
              <a:solidFill>
                <a:schemeClr val="tx1"/>
              </a:solidFill>
              <a:ea typeface="ＭＳ Ｐゴシック" panose="020B0600070205080204" pitchFamily="34" charset="-128"/>
            </a:endParaRPr>
          </a:p>
        </p:txBody>
      </p:sp>
      <p:sp>
        <p:nvSpPr>
          <p:cNvPr id="64515" name="Rectangle 3">
            <a:extLst>
              <a:ext uri="{FF2B5EF4-FFF2-40B4-BE49-F238E27FC236}">
                <a16:creationId xmlns:a16="http://schemas.microsoft.com/office/drawing/2014/main" id="{01C64D51-E281-CC69-9302-0243F0FDE8D0}"/>
              </a:ext>
            </a:extLst>
          </p:cNvPr>
          <p:cNvSpPr>
            <a:spLocks noGrp="1"/>
          </p:cNvSpPr>
          <p:nvPr>
            <p:ph type="body" idx="4294967295"/>
          </p:nvPr>
        </p:nvSpPr>
        <p:spPr>
          <a:xfrm>
            <a:off x="539750" y="1412875"/>
            <a:ext cx="5545138" cy="5111750"/>
          </a:xfrm>
        </p:spPr>
        <p:txBody>
          <a:bodyPr/>
          <a:lstStyle/>
          <a:p>
            <a:pPr eaLnBrk="1" hangingPunct="1">
              <a:lnSpc>
                <a:spcPct val="105000"/>
              </a:lnSpc>
            </a:pPr>
            <a:r>
              <a:rPr lang="en-AU" altLang="en-US" dirty="0">
                <a:solidFill>
                  <a:schemeClr val="tx1"/>
                </a:solidFill>
                <a:ea typeface="ＭＳ Ｐゴシック" panose="020B0600070205080204" pitchFamily="34" charset="-128"/>
              </a:rPr>
              <a:t>WHSQ workshops.</a:t>
            </a:r>
          </a:p>
          <a:p>
            <a:pPr eaLnBrk="1" hangingPunct="1">
              <a:lnSpc>
                <a:spcPct val="105000"/>
              </a:lnSpc>
            </a:pPr>
            <a:r>
              <a:rPr lang="en-AU" altLang="en-US" dirty="0">
                <a:solidFill>
                  <a:schemeClr val="tx1"/>
                </a:solidFill>
                <a:ea typeface="ＭＳ Ｐゴシック" panose="020B0600070205080204" pitchFamily="34" charset="-128"/>
              </a:rPr>
              <a:t>Resource and trainers manuals. </a:t>
            </a:r>
          </a:p>
          <a:p>
            <a:pPr eaLnBrk="1" hangingPunct="1">
              <a:lnSpc>
                <a:spcPct val="105000"/>
              </a:lnSpc>
            </a:pPr>
            <a:r>
              <a:rPr lang="en-AU" altLang="en-US" dirty="0">
                <a:solidFill>
                  <a:schemeClr val="tx1"/>
                </a:solidFill>
                <a:ea typeface="ＭＳ Ｐゴシック" panose="020B0600070205080204" pitchFamily="34" charset="-128"/>
              </a:rPr>
              <a:t>Work teams handbook.</a:t>
            </a:r>
          </a:p>
          <a:p>
            <a:pPr eaLnBrk="1" hangingPunct="1">
              <a:lnSpc>
                <a:spcPct val="105000"/>
              </a:lnSpc>
            </a:pPr>
            <a:r>
              <a:rPr lang="en-AU" altLang="en-US" dirty="0">
                <a:solidFill>
                  <a:schemeClr val="tx1"/>
                </a:solidFill>
                <a:ea typeface="ＭＳ Ｐゴシック" panose="020B0600070205080204" pitchFamily="34" charset="-128"/>
              </a:rPr>
              <a:t>Web based resources and information from Workplace Health and Safety Queensland website.</a:t>
            </a:r>
          </a:p>
          <a:p>
            <a:pPr eaLnBrk="1" hangingPunct="1">
              <a:lnSpc>
                <a:spcPct val="105000"/>
              </a:lnSpc>
            </a:pPr>
            <a:r>
              <a:rPr lang="en-AU" altLang="en-US" dirty="0">
                <a:solidFill>
                  <a:schemeClr val="tx1"/>
                </a:solidFill>
                <a:ea typeface="ＭＳ Ｐゴシック" panose="020B0600070205080204" pitchFamily="34" charset="-128"/>
              </a:rPr>
              <a:t>Tool box presentations.</a:t>
            </a:r>
          </a:p>
          <a:p>
            <a:pPr eaLnBrk="1" hangingPunct="1">
              <a:lnSpc>
                <a:spcPct val="105000"/>
              </a:lnSpc>
              <a:buFont typeface="Arial" panose="020B0604020202020204" pitchFamily="34" charset="0"/>
              <a:buNone/>
            </a:pPr>
            <a:endParaRPr lang="en-AU" altLang="en-US" dirty="0">
              <a:solidFill>
                <a:schemeClr val="tx1"/>
              </a:solidFill>
              <a:ea typeface="ＭＳ Ｐゴシック" panose="020B0600070205080204" pitchFamily="34" charset="-128"/>
            </a:endParaRPr>
          </a:p>
        </p:txBody>
      </p:sp>
      <p:pic>
        <p:nvPicPr>
          <p:cNvPr id="64516" name="Picture 5">
            <a:hlinkClick r:id="rId3"/>
            <a:extLst>
              <a:ext uri="{FF2B5EF4-FFF2-40B4-BE49-F238E27FC236}">
                <a16:creationId xmlns:a16="http://schemas.microsoft.com/office/drawing/2014/main" id="{A33BF02D-ADA6-18A0-E4D8-4F18DD4541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4113" y="1844675"/>
            <a:ext cx="2535237"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D4F2AA9C-2C46-C29A-8425-E6ABD1AF6F64}"/>
              </a:ext>
            </a:extLst>
          </p:cNvPr>
          <p:cNvSpPr>
            <a:spLocks noGrp="1"/>
          </p:cNvSpPr>
          <p:nvPr>
            <p:ph type="title" idx="4294967295"/>
          </p:nvPr>
        </p:nvSpPr>
        <p:spPr/>
        <p:txBody>
          <a:bodyPr/>
          <a:lstStyle/>
          <a:p>
            <a:pPr eaLnBrk="1" hangingPunct="1"/>
            <a:r>
              <a:rPr lang="en-AU" altLang="en-US" sz="4000" dirty="0">
                <a:solidFill>
                  <a:schemeClr val="tx1"/>
                </a:solidFill>
                <a:ea typeface="ＭＳ Ｐゴシック" panose="020B0600070205080204" pitchFamily="34" charset="-128"/>
              </a:rPr>
              <a:t>PErforM – keys to success</a:t>
            </a:r>
          </a:p>
        </p:txBody>
      </p:sp>
      <p:sp>
        <p:nvSpPr>
          <p:cNvPr id="66563" name="Rectangle 3">
            <a:extLst>
              <a:ext uri="{FF2B5EF4-FFF2-40B4-BE49-F238E27FC236}">
                <a16:creationId xmlns:a16="http://schemas.microsoft.com/office/drawing/2014/main" id="{A8E7AAF7-FBD1-D5BE-2FAF-0E5EE823F7A0}"/>
              </a:ext>
            </a:extLst>
          </p:cNvPr>
          <p:cNvSpPr>
            <a:spLocks noGrp="1"/>
          </p:cNvSpPr>
          <p:nvPr>
            <p:ph type="body" idx="4294967295"/>
          </p:nvPr>
        </p:nvSpPr>
        <p:spPr>
          <a:xfrm>
            <a:off x="457200" y="1700213"/>
            <a:ext cx="5194300" cy="4525962"/>
          </a:xfrm>
        </p:spPr>
        <p:txBody>
          <a:bodyPr/>
          <a:lstStyle/>
          <a:p>
            <a:pPr marL="450850" indent="-450850" eaLnBrk="1" hangingPunct="1"/>
            <a:r>
              <a:rPr lang="en-AU" altLang="en-US" dirty="0">
                <a:solidFill>
                  <a:schemeClr val="tx1"/>
                </a:solidFill>
                <a:ea typeface="ＭＳ Ｐゴシック" panose="020B0600070205080204" pitchFamily="34" charset="-128"/>
              </a:rPr>
              <a:t>Management commitment.</a:t>
            </a:r>
          </a:p>
          <a:p>
            <a:pPr marL="450850" indent="-450850" eaLnBrk="1" hangingPunct="1"/>
            <a:r>
              <a:rPr lang="en-AU" altLang="en-US" dirty="0">
                <a:solidFill>
                  <a:schemeClr val="tx1"/>
                </a:solidFill>
                <a:ea typeface="ＭＳ Ｐゴシック" panose="020B0600070205080204" pitchFamily="34" charset="-128"/>
              </a:rPr>
              <a:t>Site champion.</a:t>
            </a:r>
          </a:p>
          <a:p>
            <a:pPr marL="450850" indent="-450850" eaLnBrk="1" hangingPunct="1"/>
            <a:r>
              <a:rPr lang="en-AU" altLang="en-US" dirty="0">
                <a:solidFill>
                  <a:schemeClr val="tx1"/>
                </a:solidFill>
                <a:ea typeface="ＭＳ Ｐゴシック" panose="020B0600070205080204" pitchFamily="34" charset="-128"/>
              </a:rPr>
              <a:t>Good communication. </a:t>
            </a:r>
          </a:p>
          <a:p>
            <a:pPr marL="450850" indent="-450850" eaLnBrk="1" hangingPunct="1"/>
            <a:r>
              <a:rPr lang="en-AU" altLang="en-US" dirty="0">
                <a:solidFill>
                  <a:schemeClr val="tx1"/>
                </a:solidFill>
                <a:ea typeface="ＭＳ Ｐゴシック" panose="020B0600070205080204" pitchFamily="34" charset="-128"/>
              </a:rPr>
              <a:t>Workforce participation. </a:t>
            </a:r>
          </a:p>
          <a:p>
            <a:pPr marL="450850" indent="-450850" eaLnBrk="1" hangingPunct="1"/>
            <a:r>
              <a:rPr lang="en-AU" altLang="en-US" dirty="0">
                <a:solidFill>
                  <a:schemeClr val="tx1"/>
                </a:solidFill>
                <a:ea typeface="ＭＳ Ｐゴシック" panose="020B0600070205080204" pitchFamily="34" charset="-128"/>
              </a:rPr>
              <a:t>Achievable goals. </a:t>
            </a:r>
          </a:p>
          <a:p>
            <a:pPr marL="450850" indent="-450850" eaLnBrk="1" hangingPunct="1"/>
            <a:r>
              <a:rPr lang="en-AU" altLang="en-US" dirty="0">
                <a:solidFill>
                  <a:schemeClr val="tx1"/>
                </a:solidFill>
                <a:ea typeface="ＭＳ Ｐゴシック" panose="020B0600070205080204" pitchFamily="34" charset="-128"/>
              </a:rPr>
              <a:t>integrated into management systems.</a:t>
            </a:r>
          </a:p>
          <a:p>
            <a:pPr marL="450850" indent="-450850" eaLnBrk="1" hangingPunct="1">
              <a:lnSpc>
                <a:spcPct val="80000"/>
              </a:lnSpc>
            </a:pPr>
            <a:endParaRPr lang="en-AU" altLang="en-US" sz="2400" dirty="0">
              <a:solidFill>
                <a:schemeClr val="tx1"/>
              </a:solidFill>
              <a:ea typeface="ＭＳ Ｐゴシック" panose="020B0600070205080204" pitchFamily="34" charset="-128"/>
            </a:endParaRPr>
          </a:p>
          <a:p>
            <a:pPr marL="450850" indent="-450850" eaLnBrk="1" hangingPunct="1">
              <a:lnSpc>
                <a:spcPct val="80000"/>
              </a:lnSpc>
            </a:pPr>
            <a:endParaRPr lang="en-AU" altLang="en-US" sz="2400" dirty="0">
              <a:ea typeface="ＭＳ Ｐゴシック" panose="020B0600070205080204" pitchFamily="34" charset="-128"/>
            </a:endParaRPr>
          </a:p>
          <a:p>
            <a:pPr marL="450850" indent="-450850" eaLnBrk="1" hangingPunct="1">
              <a:lnSpc>
                <a:spcPct val="80000"/>
              </a:lnSpc>
            </a:pPr>
            <a:endParaRPr lang="en-AU" altLang="en-US" sz="2400" dirty="0">
              <a:ea typeface="ＭＳ Ｐゴシック" panose="020B0600070205080204" pitchFamily="34" charset="-128"/>
            </a:endParaRPr>
          </a:p>
        </p:txBody>
      </p:sp>
      <p:pic>
        <p:nvPicPr>
          <p:cNvPr id="66564" name="Picture 4">
            <a:extLst>
              <a:ext uri="{FF2B5EF4-FFF2-40B4-BE49-F238E27FC236}">
                <a16:creationId xmlns:a16="http://schemas.microsoft.com/office/drawing/2014/main" id="{EE0778A8-1316-B649-F067-0C7B6F350D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417638"/>
            <a:ext cx="3609975"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a:extLst>
              <a:ext uri="{FF2B5EF4-FFF2-40B4-BE49-F238E27FC236}">
                <a16:creationId xmlns:a16="http://schemas.microsoft.com/office/drawing/2014/main" id="{3C457FB6-929B-4CD0-6B7C-6CDB062B660A}"/>
              </a:ext>
            </a:extLst>
          </p:cNvPr>
          <p:cNvSpPr>
            <a:spLocks noGrp="1"/>
          </p:cNvSpPr>
          <p:nvPr>
            <p:ph type="title" idx="4294967295"/>
          </p:nvPr>
        </p:nvSpPr>
        <p:spPr>
          <a:xfrm>
            <a:off x="457200" y="187325"/>
            <a:ext cx="8229600" cy="960438"/>
          </a:xfrm>
        </p:spPr>
        <p:txBody>
          <a:bodyPr/>
          <a:lstStyle/>
          <a:p>
            <a:pPr eaLnBrk="1" hangingPunct="1"/>
            <a:r>
              <a:rPr lang="en-AU" altLang="en-US" sz="4000" dirty="0">
                <a:solidFill>
                  <a:schemeClr val="tx1"/>
                </a:solidFill>
                <a:ea typeface="ＭＳ Ｐゴシック" panose="020B0600070205080204" pitchFamily="34" charset="-128"/>
              </a:rPr>
              <a:t>Discussion - Where to from here?</a:t>
            </a:r>
          </a:p>
        </p:txBody>
      </p:sp>
      <p:sp>
        <p:nvSpPr>
          <p:cNvPr id="68611" name="Rectangle 5">
            <a:extLst>
              <a:ext uri="{FF2B5EF4-FFF2-40B4-BE49-F238E27FC236}">
                <a16:creationId xmlns:a16="http://schemas.microsoft.com/office/drawing/2014/main" id="{47C2A9BB-4AB0-AD85-2676-6FE8FB9A4BB4}"/>
              </a:ext>
            </a:extLst>
          </p:cNvPr>
          <p:cNvSpPr>
            <a:spLocks noGrp="1"/>
          </p:cNvSpPr>
          <p:nvPr>
            <p:ph type="body" idx="4294967295"/>
          </p:nvPr>
        </p:nvSpPr>
        <p:spPr>
          <a:xfrm>
            <a:off x="827088" y="4292600"/>
            <a:ext cx="7499350" cy="2808288"/>
          </a:xfrm>
        </p:spPr>
        <p:txBody>
          <a:bodyPr/>
          <a:lstStyle/>
          <a:p>
            <a:pPr eaLnBrk="1" hangingPunct="1"/>
            <a:r>
              <a:rPr lang="en-AU" altLang="en-US" dirty="0">
                <a:solidFill>
                  <a:schemeClr val="tx1"/>
                </a:solidFill>
                <a:ea typeface="ＭＳ Ｐゴシック" panose="020B0600070205080204" pitchFamily="34" charset="-128"/>
              </a:rPr>
              <a:t>Decide if your workplace would like to use the PErforM program.</a:t>
            </a:r>
          </a:p>
          <a:p>
            <a:pPr eaLnBrk="1" hangingPunct="1"/>
            <a:r>
              <a:rPr lang="en-AU" altLang="en-US" dirty="0">
                <a:solidFill>
                  <a:schemeClr val="tx1"/>
                </a:solidFill>
                <a:ea typeface="ＭＳ Ｐゴシック" panose="020B0600070205080204" pitchFamily="34" charset="-128"/>
              </a:rPr>
              <a:t>Develop a plan of action.</a:t>
            </a:r>
          </a:p>
          <a:p>
            <a:pPr eaLnBrk="1" hangingPunct="1">
              <a:buFont typeface="Arial" panose="020B0604020202020204" pitchFamily="34" charset="0"/>
              <a:buNone/>
            </a:pPr>
            <a:endParaRPr lang="en-AU" altLang="en-US" i="1" dirty="0">
              <a:solidFill>
                <a:schemeClr val="tx1"/>
              </a:solidFill>
              <a:ea typeface="ＭＳ Ｐゴシック" panose="020B0600070205080204" pitchFamily="34" charset="-128"/>
            </a:endParaRPr>
          </a:p>
        </p:txBody>
      </p:sp>
      <p:pic>
        <p:nvPicPr>
          <p:cNvPr id="68612" name="Picture 5" descr="ANd9GcTOVu8D1VyCDXURnpBupj4DBpvWN-EZ2j-ZN6MkOFhevUV1CilXOA">
            <a:extLst>
              <a:ext uri="{FF2B5EF4-FFF2-40B4-BE49-F238E27FC236}">
                <a16:creationId xmlns:a16="http://schemas.microsoft.com/office/drawing/2014/main" id="{390691F5-1703-4B8A-B1A3-4C6C5F00B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619250"/>
            <a:ext cx="4032250"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6DB4F61-2006-AA62-9FB1-6956787ADE6F}"/>
              </a:ext>
            </a:extLst>
          </p:cNvPr>
          <p:cNvSpPr>
            <a:spLocks noGrp="1"/>
          </p:cNvSpPr>
          <p:nvPr>
            <p:ph type="title" idx="4294967295"/>
          </p:nvPr>
        </p:nvSpPr>
        <p:spPr>
          <a:xfrm>
            <a:off x="457200" y="0"/>
            <a:ext cx="8229600" cy="1143000"/>
          </a:xfrm>
        </p:spPr>
        <p:txBody>
          <a:bodyPr/>
          <a:lstStyle/>
          <a:p>
            <a:pPr eaLnBrk="1" hangingPunct="1"/>
            <a:r>
              <a:rPr lang="en-AU" altLang="en-US" sz="4000" dirty="0">
                <a:solidFill>
                  <a:schemeClr val="tx1"/>
                </a:solidFill>
                <a:ea typeface="ＭＳ Ｐゴシック" panose="020B0600070205080204" pitchFamily="34" charset="-128"/>
              </a:rPr>
              <a:t>Musculoskeletal disorders (MSD)</a:t>
            </a:r>
          </a:p>
        </p:txBody>
      </p:sp>
      <p:sp>
        <p:nvSpPr>
          <p:cNvPr id="15363" name="Rectangle 3">
            <a:extLst>
              <a:ext uri="{FF2B5EF4-FFF2-40B4-BE49-F238E27FC236}">
                <a16:creationId xmlns:a16="http://schemas.microsoft.com/office/drawing/2014/main" id="{956BFBAA-EBFE-9DD6-5C85-886DD4983F1C}"/>
              </a:ext>
            </a:extLst>
          </p:cNvPr>
          <p:cNvSpPr>
            <a:spLocks noGrp="1"/>
          </p:cNvSpPr>
          <p:nvPr>
            <p:ph type="body" idx="4294967295"/>
          </p:nvPr>
        </p:nvSpPr>
        <p:spPr>
          <a:xfrm>
            <a:off x="457200" y="2205038"/>
            <a:ext cx="8229600" cy="1944687"/>
          </a:xfrm>
        </p:spPr>
        <p:txBody>
          <a:bodyPr/>
          <a:lstStyle/>
          <a:p>
            <a:pPr eaLnBrk="1" hangingPunct="1">
              <a:lnSpc>
                <a:spcPct val="90000"/>
              </a:lnSpc>
            </a:pPr>
            <a:endParaRPr lang="en-AU" altLang="en-US" sz="2000" dirty="0">
              <a:ea typeface="ＭＳ Ｐゴシック" panose="020B0600070205080204" pitchFamily="34" charset="-128"/>
            </a:endParaRPr>
          </a:p>
          <a:p>
            <a:pPr eaLnBrk="1" hangingPunct="1">
              <a:lnSpc>
                <a:spcPct val="90000"/>
              </a:lnSpc>
            </a:pPr>
            <a:endParaRPr lang="en-AU" altLang="en-US" sz="2000" dirty="0">
              <a:ea typeface="ＭＳ Ｐゴシック" panose="020B0600070205080204" pitchFamily="34" charset="-128"/>
            </a:endParaRPr>
          </a:p>
          <a:p>
            <a:pPr eaLnBrk="1" hangingPunct="1">
              <a:lnSpc>
                <a:spcPct val="90000"/>
              </a:lnSpc>
              <a:buFont typeface="Arial" panose="020B0604020202020204" pitchFamily="34" charset="0"/>
              <a:buNone/>
            </a:pPr>
            <a:r>
              <a:rPr lang="en-AU" altLang="en-US" sz="2000" dirty="0">
                <a:ea typeface="ＭＳ Ｐゴシック" panose="020B0600070205080204" pitchFamily="34" charset="-128"/>
              </a:rPr>
              <a:t>	</a:t>
            </a:r>
            <a:r>
              <a:rPr lang="en-AU" altLang="en-US" dirty="0">
                <a:solidFill>
                  <a:schemeClr val="tx1"/>
                </a:solidFill>
                <a:ea typeface="ＭＳ Ｐゴシック" panose="020B0600070205080204" pitchFamily="34" charset="-128"/>
              </a:rPr>
              <a:t>What is the impact of musculoskeletal disorders on your organisation?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4">
            <a:extLst>
              <a:ext uri="{FF2B5EF4-FFF2-40B4-BE49-F238E27FC236}">
                <a16:creationId xmlns:a16="http://schemas.microsoft.com/office/drawing/2014/main" id="{F7D60B11-529F-51F0-75EB-FF25A8175B59}"/>
              </a:ext>
            </a:extLst>
          </p:cNvPr>
          <p:cNvSpPr>
            <a:spLocks noGrp="1"/>
          </p:cNvSpPr>
          <p:nvPr>
            <p:ph sz="half" idx="4294967295"/>
          </p:nvPr>
        </p:nvSpPr>
        <p:spPr>
          <a:xfrm>
            <a:off x="1851025" y="1106488"/>
            <a:ext cx="5976938" cy="2851150"/>
          </a:xfrm>
        </p:spPr>
        <p:txBody>
          <a:bodyPr/>
          <a:lstStyle/>
          <a:p>
            <a:pPr algn="ctr" eaLnBrk="1" hangingPunct="1">
              <a:buFont typeface="Arial" panose="020B0604020202020204" pitchFamily="34" charset="0"/>
              <a:buNone/>
            </a:pPr>
            <a:endParaRPr lang="en-AU" altLang="en-US" sz="3600" dirty="0">
              <a:ea typeface="ＭＳ Ｐゴシック" panose="020B0600070205080204" pitchFamily="34" charset="-128"/>
            </a:endParaRPr>
          </a:p>
          <a:p>
            <a:pPr eaLnBrk="1" hangingPunct="1">
              <a:buFont typeface="Arial" panose="020B0604020202020204" pitchFamily="34" charset="0"/>
              <a:buNone/>
            </a:pPr>
            <a:r>
              <a:rPr lang="en-AU" altLang="en-US" sz="3600" dirty="0">
                <a:ea typeface="ＭＳ Ｐゴシック" panose="020B0600070205080204" pitchFamily="34" charset="-128"/>
              </a:rPr>
              <a:t>www.worksafe.qld.gov.au</a:t>
            </a:r>
          </a:p>
          <a:p>
            <a:pPr eaLnBrk="1" hangingPunct="1">
              <a:buFont typeface="Arial" panose="020B0604020202020204" pitchFamily="34" charset="0"/>
              <a:buNone/>
            </a:pPr>
            <a:endParaRPr lang="en-AU" altLang="en-US" sz="3600" dirty="0">
              <a:ea typeface="ＭＳ Ｐゴシック" panose="020B0600070205080204" pitchFamily="34" charset="-128"/>
            </a:endParaRPr>
          </a:p>
          <a:p>
            <a:pPr eaLnBrk="1" hangingPunct="1">
              <a:buFont typeface="Arial" panose="020B0604020202020204" pitchFamily="34" charset="0"/>
              <a:buNone/>
            </a:pPr>
            <a:r>
              <a:rPr lang="en-AU" altLang="en-US" sz="3600" dirty="0">
                <a:ea typeface="ＭＳ Ｐゴシック" panose="020B0600070205080204" pitchFamily="34" charset="-128"/>
              </a:rPr>
              <a:t>1300 362 128</a:t>
            </a:r>
          </a:p>
          <a:p>
            <a:pPr algn="ctr" eaLnBrk="1" hangingPunct="1">
              <a:buFont typeface="Arial" panose="020B0604020202020204" pitchFamily="34" charset="0"/>
              <a:buNone/>
            </a:pPr>
            <a:endParaRPr lang="en-AU" altLang="en-US" sz="3600" dirty="0">
              <a:ea typeface="ＭＳ Ｐゴシック" panose="020B0600070205080204" pitchFamily="34" charset="-128"/>
            </a:endParaRPr>
          </a:p>
        </p:txBody>
      </p:sp>
      <p:sp>
        <p:nvSpPr>
          <p:cNvPr id="70659" name="Title 3">
            <a:extLst>
              <a:ext uri="{FF2B5EF4-FFF2-40B4-BE49-F238E27FC236}">
                <a16:creationId xmlns:a16="http://schemas.microsoft.com/office/drawing/2014/main" id="{ADDF8B96-F96F-21C9-E843-17CCFDA06607}"/>
              </a:ext>
            </a:extLst>
          </p:cNvPr>
          <p:cNvSpPr>
            <a:spLocks noGrp="1"/>
          </p:cNvSpPr>
          <p:nvPr>
            <p:ph type="title" idx="4294967295"/>
          </p:nvPr>
        </p:nvSpPr>
        <p:spPr/>
        <p:txBody>
          <a:bodyPr/>
          <a:lstStyle/>
          <a:p>
            <a:pPr eaLnBrk="1" hangingPunct="1"/>
            <a:r>
              <a:rPr lang="en-AU" altLang="en-US" dirty="0">
                <a:solidFill>
                  <a:schemeClr val="tx1"/>
                </a:solidFill>
                <a:ea typeface="ＭＳ Ｐゴシック" panose="020B0600070205080204" pitchFamily="34" charset="-128"/>
              </a:rPr>
              <a:t>Contact us</a:t>
            </a:r>
          </a:p>
        </p:txBody>
      </p:sp>
      <p:pic>
        <p:nvPicPr>
          <p:cNvPr id="70660" name="Picture 4" descr="Social Media Box-for print">
            <a:extLst>
              <a:ext uri="{FF2B5EF4-FFF2-40B4-BE49-F238E27FC236}">
                <a16:creationId xmlns:a16="http://schemas.microsoft.com/office/drawing/2014/main" id="{06F0F1A2-B552-7D8C-55DF-DCDEC7A74E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688" y="4292600"/>
            <a:ext cx="2767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5" descr="ANd9GcRirrhjpUasmqT3tYxpMdw6CAt719g3yelJWmDYdenO8f0A2Hhb">
            <a:extLst>
              <a:ext uri="{FF2B5EF4-FFF2-40B4-BE49-F238E27FC236}">
                <a16:creationId xmlns:a16="http://schemas.microsoft.com/office/drawing/2014/main" id="{E7B0BB04-126F-F3AB-418A-86B0FFA5A9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263" y="3167063"/>
            <a:ext cx="354012"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AutoShape 6" descr="Z">
            <a:extLst>
              <a:ext uri="{FF2B5EF4-FFF2-40B4-BE49-F238E27FC236}">
                <a16:creationId xmlns:a16="http://schemas.microsoft.com/office/drawing/2014/main" id="{2A0C6BFF-9661-8A0B-1BF1-C150732FF90E}"/>
              </a:ext>
            </a:extLst>
          </p:cNvPr>
          <p:cNvSpPr>
            <a:spLocks noChangeAspect="1" noChangeArrowheads="1"/>
          </p:cNvSpPr>
          <p:nvPr/>
        </p:nvSpPr>
        <p:spPr bwMode="auto">
          <a:xfrm>
            <a:off x="3581400" y="2276475"/>
            <a:ext cx="19812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sz="1800" dirty="0">
              <a:solidFill>
                <a:schemeClr val="tx1"/>
              </a:solidFill>
            </a:endParaRPr>
          </a:p>
        </p:txBody>
      </p:sp>
      <p:sp>
        <p:nvSpPr>
          <p:cNvPr id="70663" name="AutoShape 7" descr="Z">
            <a:extLst>
              <a:ext uri="{FF2B5EF4-FFF2-40B4-BE49-F238E27FC236}">
                <a16:creationId xmlns:a16="http://schemas.microsoft.com/office/drawing/2014/main" id="{BC8AFCCD-4EF0-058E-5120-54CA9EEBA1F0}"/>
              </a:ext>
            </a:extLst>
          </p:cNvPr>
          <p:cNvSpPr>
            <a:spLocks noChangeAspect="1" noChangeArrowheads="1"/>
          </p:cNvSpPr>
          <p:nvPr/>
        </p:nvSpPr>
        <p:spPr bwMode="auto">
          <a:xfrm>
            <a:off x="3581400" y="2276475"/>
            <a:ext cx="19812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sz="1800" dirty="0">
              <a:solidFill>
                <a:schemeClr val="tx1"/>
              </a:solidFill>
            </a:endParaRPr>
          </a:p>
        </p:txBody>
      </p:sp>
      <p:sp>
        <p:nvSpPr>
          <p:cNvPr id="70664" name="AutoShape 8" descr="Z">
            <a:extLst>
              <a:ext uri="{FF2B5EF4-FFF2-40B4-BE49-F238E27FC236}">
                <a16:creationId xmlns:a16="http://schemas.microsoft.com/office/drawing/2014/main" id="{30607880-2256-9086-2BF7-20AE5DFF5A7F}"/>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sz="1800" dirty="0">
              <a:solidFill>
                <a:schemeClr val="tx1"/>
              </a:solidFill>
            </a:endParaRPr>
          </a:p>
        </p:txBody>
      </p:sp>
      <p:sp>
        <p:nvSpPr>
          <p:cNvPr id="70665" name="AutoShape 9" descr="2Q==">
            <a:extLst>
              <a:ext uri="{FF2B5EF4-FFF2-40B4-BE49-F238E27FC236}">
                <a16:creationId xmlns:a16="http://schemas.microsoft.com/office/drawing/2014/main" id="{FBE491B8-245F-1F40-5310-60104479DED5}"/>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sz="1800" dirty="0">
              <a:solidFill>
                <a:schemeClr val="tx1"/>
              </a:solidFill>
            </a:endParaRPr>
          </a:p>
        </p:txBody>
      </p:sp>
      <p:sp>
        <p:nvSpPr>
          <p:cNvPr id="70666" name="AutoShape 10" descr="2Q==">
            <a:extLst>
              <a:ext uri="{FF2B5EF4-FFF2-40B4-BE49-F238E27FC236}">
                <a16:creationId xmlns:a16="http://schemas.microsoft.com/office/drawing/2014/main" id="{22D68DC5-8B40-F7D4-5DC0-528A7361BFE1}"/>
              </a:ext>
            </a:extLst>
          </p:cNvPr>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sz="1800" dirty="0">
              <a:solidFill>
                <a:schemeClr val="tx1"/>
              </a:solidFill>
            </a:endParaRPr>
          </a:p>
        </p:txBody>
      </p:sp>
      <p:sp>
        <p:nvSpPr>
          <p:cNvPr id="70667" name="AutoShape 11" descr="2Q==">
            <a:extLst>
              <a:ext uri="{FF2B5EF4-FFF2-40B4-BE49-F238E27FC236}">
                <a16:creationId xmlns:a16="http://schemas.microsoft.com/office/drawing/2014/main" id="{8099FD0C-D1AC-3E66-DA4B-3B7947645E12}"/>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sz="1800" dirty="0">
              <a:solidFill>
                <a:schemeClr val="tx1"/>
              </a:solidFill>
            </a:endParaRPr>
          </a:p>
        </p:txBody>
      </p:sp>
      <p:sp>
        <p:nvSpPr>
          <p:cNvPr id="70668" name="AutoShape 12" descr="Z">
            <a:extLst>
              <a:ext uri="{FF2B5EF4-FFF2-40B4-BE49-F238E27FC236}">
                <a16:creationId xmlns:a16="http://schemas.microsoft.com/office/drawing/2014/main" id="{B0FC5561-02AB-283D-5982-7909D9F0BD29}"/>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sz="1800" dirty="0">
              <a:solidFill>
                <a:schemeClr val="tx1"/>
              </a:solidFill>
            </a:endParaRPr>
          </a:p>
        </p:txBody>
      </p:sp>
      <p:pic>
        <p:nvPicPr>
          <p:cNvPr id="70669" name="Picture 13" descr="click arrow">
            <a:extLst>
              <a:ext uri="{FF2B5EF4-FFF2-40B4-BE49-F238E27FC236}">
                <a16:creationId xmlns:a16="http://schemas.microsoft.com/office/drawing/2014/main" id="{0B3210F9-B3C2-AB23-DD8F-814F4F5A45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1737" flipH="1">
            <a:off x="1258888" y="1908175"/>
            <a:ext cx="512762"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CED64BB-E513-080F-844B-F16B8308BA57}"/>
              </a:ext>
            </a:extLst>
          </p:cNvPr>
          <p:cNvSpPr>
            <a:spLocks noGrp="1"/>
          </p:cNvSpPr>
          <p:nvPr>
            <p:ph type="title" idx="4294967295"/>
          </p:nvPr>
        </p:nvSpPr>
        <p:spPr>
          <a:xfrm>
            <a:off x="457200" y="347663"/>
            <a:ext cx="8229600" cy="796925"/>
          </a:xfrm>
        </p:spPr>
        <p:txBody>
          <a:bodyPr/>
          <a:lstStyle/>
          <a:p>
            <a:pPr eaLnBrk="1" hangingPunct="1"/>
            <a:r>
              <a:rPr lang="en-US" altLang="en-US" sz="4000" dirty="0">
                <a:solidFill>
                  <a:schemeClr val="tx1"/>
                </a:solidFill>
                <a:ea typeface="ＭＳ Ｐゴシック" panose="020B0600070205080204" pitchFamily="34" charset="-128"/>
              </a:rPr>
              <a:t>The legislation</a:t>
            </a:r>
            <a:endParaRPr lang="en-AU" altLang="en-US" sz="4000" dirty="0">
              <a:solidFill>
                <a:schemeClr val="tx1"/>
              </a:solidFill>
              <a:ea typeface="ＭＳ Ｐゴシック" panose="020B0600070205080204" pitchFamily="34" charset="-128"/>
            </a:endParaRPr>
          </a:p>
        </p:txBody>
      </p:sp>
      <p:sp>
        <p:nvSpPr>
          <p:cNvPr id="17411" name="Rectangle 3">
            <a:extLst>
              <a:ext uri="{FF2B5EF4-FFF2-40B4-BE49-F238E27FC236}">
                <a16:creationId xmlns:a16="http://schemas.microsoft.com/office/drawing/2014/main" id="{3A9B252F-1064-DA74-0653-EDF717B70BFE}"/>
              </a:ext>
            </a:extLst>
          </p:cNvPr>
          <p:cNvSpPr>
            <a:spLocks noGrp="1"/>
          </p:cNvSpPr>
          <p:nvPr>
            <p:ph type="body" idx="4294967295"/>
          </p:nvPr>
        </p:nvSpPr>
        <p:spPr>
          <a:xfrm>
            <a:off x="457200" y="1628775"/>
            <a:ext cx="6388100" cy="4525963"/>
          </a:xfrm>
        </p:spPr>
        <p:txBody>
          <a:bodyPr/>
          <a:lstStyle/>
          <a:p>
            <a:pPr eaLnBrk="1" hangingPunct="1"/>
            <a:r>
              <a:rPr lang="en-AU" altLang="en-US" dirty="0">
                <a:solidFill>
                  <a:schemeClr val="tx1"/>
                </a:solidFill>
                <a:ea typeface="ＭＳ Ｐゴシック" panose="020B0600070205080204" pitchFamily="34" charset="-128"/>
              </a:rPr>
              <a:t>WHS Regulation 2011</a:t>
            </a:r>
          </a:p>
          <a:p>
            <a:pPr lvl="1" eaLnBrk="1" hangingPunct="1"/>
            <a:r>
              <a:rPr lang="en-AU" altLang="en-US" dirty="0">
                <a:solidFill>
                  <a:schemeClr val="tx1"/>
                </a:solidFill>
                <a:ea typeface="ＭＳ Ｐゴシック" panose="020B0600070205080204" pitchFamily="34" charset="-128"/>
              </a:rPr>
              <a:t>hazardous manual tasks, chapter 4, section 4.2.</a:t>
            </a:r>
          </a:p>
          <a:p>
            <a:pPr eaLnBrk="1" hangingPunct="1"/>
            <a:r>
              <a:rPr lang="en-AU" altLang="en-US" dirty="0">
                <a:solidFill>
                  <a:schemeClr val="tx1"/>
                </a:solidFill>
                <a:ea typeface="ＭＳ Ｐゴシック" panose="020B0600070205080204" pitchFamily="34" charset="-128"/>
              </a:rPr>
              <a:t>Code of practice</a:t>
            </a:r>
          </a:p>
          <a:p>
            <a:pPr lvl="1" eaLnBrk="1" hangingPunct="1"/>
            <a:r>
              <a:rPr lang="en-AU" altLang="en-US" dirty="0">
                <a:solidFill>
                  <a:schemeClr val="tx1"/>
                </a:solidFill>
                <a:ea typeface="ＭＳ Ｐゴシック" panose="020B0600070205080204" pitchFamily="34" charset="-128"/>
              </a:rPr>
              <a:t>Hazardous Manual Tasks Code of Practice 2021.</a:t>
            </a:r>
          </a:p>
          <a:p>
            <a:pPr lvl="1" eaLnBrk="1" hangingPunct="1"/>
            <a:r>
              <a:rPr lang="en-AU" altLang="en-US" dirty="0">
                <a:solidFill>
                  <a:schemeClr val="tx1"/>
                </a:solidFill>
                <a:ea typeface="ＭＳ Ｐゴシック" panose="020B0600070205080204" pitchFamily="34" charset="-128"/>
              </a:rPr>
              <a:t>Manual Tasks involving the Handling of People Code of Practice 2001.</a:t>
            </a:r>
          </a:p>
          <a:p>
            <a:pPr lvl="1" eaLnBrk="1" hangingPunct="1">
              <a:buFont typeface="Arial" panose="020B0604020202020204" pitchFamily="34" charset="0"/>
              <a:buNone/>
            </a:pPr>
            <a:r>
              <a:rPr lang="en-AU" altLang="en-US" dirty="0">
                <a:solidFill>
                  <a:schemeClr val="tx1"/>
                </a:solidFill>
                <a:ea typeface="ＭＳ Ｐゴシック" panose="020B0600070205080204" pitchFamily="34" charset="-128"/>
              </a:rPr>
              <a:t>   </a:t>
            </a:r>
          </a:p>
          <a:p>
            <a:pPr lvl="1" eaLnBrk="1" hangingPunct="1">
              <a:buFont typeface="Arial" panose="020B0604020202020204" pitchFamily="34" charset="0"/>
              <a:buNone/>
            </a:pPr>
            <a:endParaRPr lang="en-AU" altLang="en-US" dirty="0">
              <a:solidFill>
                <a:schemeClr val="tx1"/>
              </a:solidFill>
              <a:ea typeface="ＭＳ Ｐゴシック" panose="020B0600070205080204" pitchFamily="34" charset="-128"/>
            </a:endParaRPr>
          </a:p>
          <a:p>
            <a:pPr lvl="1" eaLnBrk="1" hangingPunct="1">
              <a:buFont typeface="Arial" panose="020B0604020202020204" pitchFamily="34" charset="0"/>
              <a:buNone/>
            </a:pPr>
            <a:endParaRPr lang="en-AU" altLang="en-US" dirty="0">
              <a:solidFill>
                <a:schemeClr val="tx1"/>
              </a:solidFill>
              <a:ea typeface="ＭＳ Ｐゴシック" panose="020B0600070205080204" pitchFamily="34" charset="-128"/>
            </a:endParaRPr>
          </a:p>
          <a:p>
            <a:pPr lvl="1" eaLnBrk="1" hangingPunct="1">
              <a:buFont typeface="Arial" panose="020B0604020202020204" pitchFamily="34" charset="0"/>
              <a:buNone/>
            </a:pPr>
            <a:endParaRPr lang="en-AU" altLang="en-US" dirty="0">
              <a:solidFill>
                <a:schemeClr val="tx1"/>
              </a:solidFill>
              <a:ea typeface="ＭＳ Ｐゴシック" panose="020B0600070205080204" pitchFamily="34" charset="-128"/>
            </a:endParaRPr>
          </a:p>
          <a:p>
            <a:pPr eaLnBrk="1" hangingPunct="1"/>
            <a:endParaRPr lang="en-AU" altLang="en-US" dirty="0">
              <a:solidFill>
                <a:schemeClr val="tx1"/>
              </a:solidFill>
              <a:ea typeface="ＭＳ Ｐゴシック" panose="020B0600070205080204" pitchFamily="34" charset="-128"/>
            </a:endParaRPr>
          </a:p>
        </p:txBody>
      </p:sp>
      <p:pic>
        <p:nvPicPr>
          <p:cNvPr id="17412" name="Picture 2">
            <a:extLst>
              <a:ext uri="{FF2B5EF4-FFF2-40B4-BE49-F238E27FC236}">
                <a16:creationId xmlns:a16="http://schemas.microsoft.com/office/drawing/2014/main" id="{DC770327-22F3-A08B-5F55-F22773B1A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5300" y="2924175"/>
            <a:ext cx="21717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926BF2C-3B68-EAC7-43F2-C467865632D9}"/>
              </a:ext>
            </a:extLst>
          </p:cNvPr>
          <p:cNvSpPr>
            <a:spLocks noGrp="1"/>
          </p:cNvSpPr>
          <p:nvPr>
            <p:ph type="title" idx="4294967295"/>
          </p:nvPr>
        </p:nvSpPr>
        <p:spPr/>
        <p:txBody>
          <a:bodyPr/>
          <a:lstStyle/>
          <a:p>
            <a:pPr eaLnBrk="1" hangingPunct="1"/>
            <a:r>
              <a:rPr lang="en-AU" altLang="en-US" sz="4000" dirty="0">
                <a:solidFill>
                  <a:schemeClr val="tx1"/>
                </a:solidFill>
                <a:ea typeface="ＭＳ Ｐゴシック" panose="020B0600070205080204" pitchFamily="34" charset="-128"/>
              </a:rPr>
              <a:t>What does the regulation say?</a:t>
            </a:r>
          </a:p>
        </p:txBody>
      </p:sp>
      <p:sp>
        <p:nvSpPr>
          <p:cNvPr id="19459" name="Rectangle 3">
            <a:extLst>
              <a:ext uri="{FF2B5EF4-FFF2-40B4-BE49-F238E27FC236}">
                <a16:creationId xmlns:a16="http://schemas.microsoft.com/office/drawing/2014/main" id="{3CC68130-AE2F-7CCC-7C9E-D777860DCA0C}"/>
              </a:ext>
            </a:extLst>
          </p:cNvPr>
          <p:cNvSpPr>
            <a:spLocks noGrp="1"/>
          </p:cNvSpPr>
          <p:nvPr>
            <p:ph type="body" idx="4294967295"/>
          </p:nvPr>
        </p:nvSpPr>
        <p:spPr/>
        <p:txBody>
          <a:bodyPr/>
          <a:lstStyle/>
          <a:p>
            <a:pPr eaLnBrk="1" hangingPunct="1">
              <a:buFont typeface="Arial" panose="020B0604020202020204" pitchFamily="34" charset="0"/>
              <a:buNone/>
            </a:pPr>
            <a:r>
              <a:rPr lang="en-AU" altLang="en-US" dirty="0">
                <a:solidFill>
                  <a:schemeClr val="tx1"/>
                </a:solidFill>
                <a:ea typeface="ＭＳ Ｐゴシック" panose="020B0600070205080204" pitchFamily="34" charset="-128"/>
              </a:rPr>
              <a:t>  “A person conducting a business or undertaking </a:t>
            </a:r>
            <a:r>
              <a:rPr lang="en-AU" altLang="en-US" u="sng" dirty="0">
                <a:solidFill>
                  <a:schemeClr val="tx1"/>
                </a:solidFill>
                <a:ea typeface="ＭＳ Ｐゴシック" panose="020B0600070205080204" pitchFamily="34" charset="-128"/>
              </a:rPr>
              <a:t>must</a:t>
            </a:r>
            <a:r>
              <a:rPr lang="en-AU" altLang="en-US" dirty="0">
                <a:solidFill>
                  <a:schemeClr val="tx1"/>
                </a:solidFill>
                <a:ea typeface="ＭＳ Ｐゴシック" panose="020B0600070205080204" pitchFamily="34" charset="-128"/>
              </a:rPr>
              <a:t> </a:t>
            </a:r>
            <a:r>
              <a:rPr lang="en-AU" altLang="en-US" u="sng" dirty="0">
                <a:solidFill>
                  <a:schemeClr val="tx1"/>
                </a:solidFill>
                <a:ea typeface="ＭＳ Ｐゴシック" panose="020B0600070205080204" pitchFamily="34" charset="-128"/>
              </a:rPr>
              <a:t>manage risks to health and safety </a:t>
            </a:r>
            <a:r>
              <a:rPr lang="en-AU" altLang="en-US" dirty="0">
                <a:solidFill>
                  <a:schemeClr val="tx1"/>
                </a:solidFill>
                <a:ea typeface="ＭＳ Ｐゴシック" panose="020B0600070205080204" pitchFamily="34" charset="-128"/>
              </a:rPr>
              <a:t>relating to a </a:t>
            </a:r>
            <a:r>
              <a:rPr lang="en-AU" altLang="en-US" u="sng" dirty="0">
                <a:solidFill>
                  <a:schemeClr val="tx1"/>
                </a:solidFill>
                <a:ea typeface="ＭＳ Ｐゴシック" panose="020B0600070205080204" pitchFamily="34" charset="-128"/>
              </a:rPr>
              <a:t>musculoskeletal disorder</a:t>
            </a:r>
            <a:r>
              <a:rPr lang="en-AU" altLang="en-US" dirty="0">
                <a:solidFill>
                  <a:schemeClr val="tx1"/>
                </a:solidFill>
                <a:ea typeface="ＭＳ Ｐゴシック" panose="020B0600070205080204" pitchFamily="34" charset="-128"/>
              </a:rPr>
              <a:t> associated with a </a:t>
            </a:r>
            <a:r>
              <a:rPr lang="en-AU" altLang="en-US" u="sng" dirty="0">
                <a:solidFill>
                  <a:schemeClr val="tx1"/>
                </a:solidFill>
                <a:ea typeface="ＭＳ Ｐゴシック" panose="020B0600070205080204" pitchFamily="34" charset="-128"/>
              </a:rPr>
              <a:t>hazardous manual task</a:t>
            </a:r>
            <a:r>
              <a:rPr lang="en-AU" altLang="en-US" dirty="0">
                <a:solidFill>
                  <a:schemeClr val="tx1"/>
                </a:solidFill>
                <a:ea typeface="ＭＳ Ｐゴシック" panose="020B0600070205080204" pitchFamily="34" charset="-128"/>
              </a:rPr>
              <a:t>, under part 3.1”. </a:t>
            </a:r>
            <a:r>
              <a:rPr lang="en-AU" altLang="en-US" sz="2400" dirty="0">
                <a:solidFill>
                  <a:schemeClr val="tx1"/>
                </a:solidFill>
                <a:ea typeface="ＭＳ Ｐゴシック" panose="020B0600070205080204" pitchFamily="34" charset="-128"/>
              </a:rPr>
              <a:t>[s60(1)]</a:t>
            </a:r>
            <a:endParaRPr lang="en-AU" altLang="en-US" sz="2400" u="sng" dirty="0">
              <a:solidFill>
                <a:schemeClr val="tx1"/>
              </a:solidFill>
              <a:ea typeface="ＭＳ Ｐゴシック" panose="020B0600070205080204" pitchFamily="34" charset="-128"/>
            </a:endParaRPr>
          </a:p>
          <a:p>
            <a:pPr lvl="1" eaLnBrk="1" hangingPunct="1">
              <a:buFont typeface="Arial" panose="020B0604020202020204" pitchFamily="34" charset="0"/>
              <a:buNone/>
            </a:pPr>
            <a:endParaRPr lang="en-AU" altLang="en-US" sz="2400" dirty="0">
              <a:solidFill>
                <a:schemeClr val="tx1"/>
              </a:solidFill>
              <a:ea typeface="ＭＳ Ｐゴシック" panose="020B0600070205080204" pitchFamily="34" charset="-128"/>
            </a:endParaRPr>
          </a:p>
          <a:p>
            <a:pPr lvl="1" eaLnBrk="1" hangingPunct="1">
              <a:buFont typeface="Arial" panose="020B0604020202020204" pitchFamily="34" charset="0"/>
              <a:buNone/>
            </a:pPr>
            <a:r>
              <a:rPr lang="en-AU" altLang="en-US" sz="2400" dirty="0">
                <a:solidFill>
                  <a:schemeClr val="tx1"/>
                </a:solidFill>
                <a:ea typeface="ＭＳ Ｐゴシック" panose="020B0600070205080204" pitchFamily="34" charset="-128"/>
              </a:rPr>
              <a:t>Part 3.1 describes using a risk management process</a:t>
            </a:r>
          </a:p>
          <a:p>
            <a:pPr lvl="1" eaLnBrk="1" hangingPunct="1">
              <a:buFont typeface="Arial" panose="020B0604020202020204" pitchFamily="34" charset="0"/>
              <a:buNone/>
            </a:pPr>
            <a:endParaRPr lang="en-AU" altLang="en-US" dirty="0">
              <a:ea typeface="ＭＳ Ｐゴシック" panose="020B0600070205080204"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A77736F-B094-BEE2-383C-A208D400D89E}"/>
              </a:ext>
            </a:extLst>
          </p:cNvPr>
          <p:cNvSpPr>
            <a:spLocks noGrp="1"/>
          </p:cNvSpPr>
          <p:nvPr>
            <p:ph type="title" idx="4294967295"/>
          </p:nvPr>
        </p:nvSpPr>
        <p:spPr/>
        <p:txBody>
          <a:bodyPr/>
          <a:lstStyle/>
          <a:p>
            <a:pPr eaLnBrk="1" hangingPunct="1"/>
            <a:r>
              <a:rPr lang="en-AU" altLang="en-US" sz="4000" dirty="0">
                <a:solidFill>
                  <a:schemeClr val="tx1"/>
                </a:solidFill>
                <a:ea typeface="ＭＳ Ｐゴシック" panose="020B0600070205080204" pitchFamily="34" charset="-128"/>
              </a:rPr>
              <a:t>Some ways to manage the risk</a:t>
            </a:r>
            <a:endParaRPr lang="en-US" altLang="en-US" sz="4000" dirty="0">
              <a:solidFill>
                <a:schemeClr val="tx1"/>
              </a:solidFill>
              <a:ea typeface="ＭＳ Ｐゴシック" panose="020B0600070205080204" pitchFamily="34" charset="-128"/>
            </a:endParaRPr>
          </a:p>
        </p:txBody>
      </p:sp>
      <p:sp>
        <p:nvSpPr>
          <p:cNvPr id="21507" name="Rectangle 3">
            <a:extLst>
              <a:ext uri="{FF2B5EF4-FFF2-40B4-BE49-F238E27FC236}">
                <a16:creationId xmlns:a16="http://schemas.microsoft.com/office/drawing/2014/main" id="{9FBC4490-7A12-22C8-73EA-8BCDDF9E5FF5}"/>
              </a:ext>
            </a:extLst>
          </p:cNvPr>
          <p:cNvSpPr>
            <a:spLocks noGrp="1"/>
          </p:cNvSpPr>
          <p:nvPr>
            <p:ph type="body" idx="4294967295"/>
          </p:nvPr>
        </p:nvSpPr>
        <p:spPr>
          <a:xfrm>
            <a:off x="457200" y="1412875"/>
            <a:ext cx="8229600" cy="4525963"/>
          </a:xfrm>
        </p:spPr>
        <p:txBody>
          <a:bodyPr/>
          <a:lstStyle/>
          <a:p>
            <a:pPr eaLnBrk="1" hangingPunct="1">
              <a:lnSpc>
                <a:spcPct val="90000"/>
              </a:lnSpc>
            </a:pPr>
            <a:r>
              <a:rPr lang="en-AU" altLang="en-US" sz="2800" dirty="0">
                <a:solidFill>
                  <a:schemeClr val="tx1"/>
                </a:solidFill>
                <a:ea typeface="ＭＳ Ｐゴシック" panose="020B0600070205080204" pitchFamily="34" charset="-128"/>
              </a:rPr>
              <a:t>Management / OHS staff identify, assess and develop controls for hazardous manual tasks (Using COP, risk assessment tools etc).</a:t>
            </a:r>
          </a:p>
          <a:p>
            <a:pPr eaLnBrk="1" hangingPunct="1">
              <a:lnSpc>
                <a:spcPct val="90000"/>
              </a:lnSpc>
            </a:pPr>
            <a:endParaRPr lang="en-AU" altLang="en-US" sz="2800" dirty="0">
              <a:solidFill>
                <a:schemeClr val="tx1"/>
              </a:solidFill>
              <a:ea typeface="ＭＳ Ｐゴシック" panose="020B0600070205080204" pitchFamily="34" charset="-128"/>
            </a:endParaRPr>
          </a:p>
          <a:p>
            <a:pPr eaLnBrk="1" hangingPunct="1">
              <a:lnSpc>
                <a:spcPct val="90000"/>
              </a:lnSpc>
            </a:pPr>
            <a:r>
              <a:rPr lang="en-AU" altLang="en-US" sz="2800" dirty="0">
                <a:solidFill>
                  <a:schemeClr val="tx1"/>
                </a:solidFill>
                <a:ea typeface="ＭＳ Ｐゴシック" panose="020B0600070205080204" pitchFamily="34" charset="-128"/>
              </a:rPr>
              <a:t>Consultant to assess and assist in developing controls (ergonomics).</a:t>
            </a:r>
          </a:p>
          <a:p>
            <a:pPr eaLnBrk="1" hangingPunct="1">
              <a:lnSpc>
                <a:spcPct val="90000"/>
              </a:lnSpc>
            </a:pPr>
            <a:endParaRPr lang="en-AU" altLang="en-US" sz="2800" dirty="0">
              <a:solidFill>
                <a:schemeClr val="tx1"/>
              </a:solidFill>
              <a:ea typeface="ＭＳ Ｐゴシック" panose="020B0600070205080204" pitchFamily="34" charset="-128"/>
            </a:endParaRPr>
          </a:p>
          <a:p>
            <a:pPr eaLnBrk="1" hangingPunct="1">
              <a:lnSpc>
                <a:spcPct val="90000"/>
              </a:lnSpc>
            </a:pPr>
            <a:r>
              <a:rPr lang="en-AU" altLang="en-US" sz="2800" dirty="0">
                <a:solidFill>
                  <a:schemeClr val="tx1"/>
                </a:solidFill>
                <a:ea typeface="ＭＳ Ｐゴシック" panose="020B0600070205080204" pitchFamily="34" charset="-128"/>
              </a:rPr>
              <a:t>Use workers job knowledge to identify, assess and develop controls (PErforM).</a:t>
            </a:r>
          </a:p>
          <a:p>
            <a:pPr eaLnBrk="1" hangingPunct="1">
              <a:lnSpc>
                <a:spcPct val="90000"/>
              </a:lnSpc>
            </a:pPr>
            <a:endParaRPr lang="en-US" altLang="en-US" sz="2800" dirty="0">
              <a:solidFill>
                <a:schemeClr val="tx1"/>
              </a:solidFill>
              <a:ea typeface="ＭＳ Ｐゴシック" panose="020B0600070205080204" pitchFamily="34" charset="-128"/>
            </a:endParaRPr>
          </a:p>
          <a:p>
            <a:pPr eaLnBrk="1" hangingPunct="1">
              <a:lnSpc>
                <a:spcPct val="90000"/>
              </a:lnSpc>
            </a:pPr>
            <a:r>
              <a:rPr lang="en-US" altLang="en-US" sz="2800" dirty="0">
                <a:solidFill>
                  <a:schemeClr val="tx1"/>
                </a:solidFill>
                <a:ea typeface="ＭＳ Ｐゴシック" panose="020B0600070205080204" pitchFamily="34" charset="-128"/>
              </a:rPr>
              <a:t>Combination of the above.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56873A3-5E26-BF5F-5E93-B2634AB8EF6C}"/>
              </a:ext>
            </a:extLst>
          </p:cNvPr>
          <p:cNvSpPr>
            <a:spLocks noGrp="1"/>
          </p:cNvSpPr>
          <p:nvPr>
            <p:ph type="title" idx="4294967295"/>
          </p:nvPr>
        </p:nvSpPr>
        <p:spPr/>
        <p:txBody>
          <a:bodyPr/>
          <a:lstStyle/>
          <a:p>
            <a:pPr eaLnBrk="1" hangingPunct="1"/>
            <a:r>
              <a:rPr lang="en-AU" altLang="en-US" sz="4000" dirty="0">
                <a:solidFill>
                  <a:schemeClr val="tx1"/>
                </a:solidFill>
                <a:ea typeface="ＭＳ Ｐゴシック" panose="020B0600070205080204" pitchFamily="34" charset="-128"/>
              </a:rPr>
              <a:t>What is PErforM?</a:t>
            </a:r>
          </a:p>
        </p:txBody>
      </p:sp>
      <p:sp>
        <p:nvSpPr>
          <p:cNvPr id="23555" name="Rectangle 3">
            <a:extLst>
              <a:ext uri="{FF2B5EF4-FFF2-40B4-BE49-F238E27FC236}">
                <a16:creationId xmlns:a16="http://schemas.microsoft.com/office/drawing/2014/main" id="{026A4234-EF44-8533-ACB3-4A26AA97154B}"/>
              </a:ext>
            </a:extLst>
          </p:cNvPr>
          <p:cNvSpPr>
            <a:spLocks noGrp="1"/>
          </p:cNvSpPr>
          <p:nvPr>
            <p:ph type="body" idx="4294967295"/>
          </p:nvPr>
        </p:nvSpPr>
        <p:spPr>
          <a:xfrm>
            <a:off x="468313" y="1412875"/>
            <a:ext cx="8229600" cy="4525963"/>
          </a:xfrm>
        </p:spPr>
        <p:txBody>
          <a:bodyPr/>
          <a:lstStyle/>
          <a:p>
            <a:pPr eaLnBrk="1" hangingPunct="1"/>
            <a:r>
              <a:rPr lang="en-AU" altLang="en-US" sz="2400" b="1" i="1" dirty="0">
                <a:solidFill>
                  <a:srgbClr val="FF0000"/>
                </a:solidFill>
                <a:ea typeface="ＭＳ Ｐゴシック" panose="020B0600070205080204" pitchFamily="34" charset="-128"/>
              </a:rPr>
              <a:t>P</a:t>
            </a:r>
            <a:r>
              <a:rPr lang="en-AU" altLang="en-US" sz="2400" dirty="0">
                <a:solidFill>
                  <a:schemeClr val="tx1"/>
                </a:solidFill>
                <a:ea typeface="ＭＳ Ｐゴシック" panose="020B0600070205080204" pitchFamily="34" charset="-128"/>
              </a:rPr>
              <a:t>articipative </a:t>
            </a:r>
            <a:r>
              <a:rPr lang="en-AU" altLang="en-US" sz="2400" b="1" dirty="0">
                <a:solidFill>
                  <a:srgbClr val="FF0000"/>
                </a:solidFill>
                <a:ea typeface="ＭＳ Ｐゴシック" panose="020B0600070205080204" pitchFamily="34" charset="-128"/>
              </a:rPr>
              <a:t>E</a:t>
            </a:r>
            <a:r>
              <a:rPr lang="en-AU" altLang="en-US" sz="2400" b="1" i="1" dirty="0">
                <a:solidFill>
                  <a:srgbClr val="FF0000"/>
                </a:solidFill>
                <a:ea typeface="ＭＳ Ｐゴシック" panose="020B0600070205080204" pitchFamily="34" charset="-128"/>
              </a:rPr>
              <a:t>r</a:t>
            </a:r>
            <a:r>
              <a:rPr lang="en-AU" altLang="en-US" sz="2400" dirty="0">
                <a:solidFill>
                  <a:schemeClr val="tx1"/>
                </a:solidFill>
                <a:ea typeface="ＭＳ Ｐゴシック" panose="020B0600070205080204" pitchFamily="34" charset="-128"/>
              </a:rPr>
              <a:t>gonomics </a:t>
            </a:r>
            <a:r>
              <a:rPr lang="en-AU" altLang="en-US" sz="2400" b="1" i="1" dirty="0">
                <a:solidFill>
                  <a:srgbClr val="FF0000"/>
                </a:solidFill>
                <a:ea typeface="ＭＳ Ｐゴシック" panose="020B0600070205080204" pitchFamily="34" charset="-128"/>
              </a:rPr>
              <a:t>for</a:t>
            </a:r>
            <a:r>
              <a:rPr lang="en-AU" altLang="en-US" sz="2400" i="1" dirty="0">
                <a:solidFill>
                  <a:schemeClr val="tx1"/>
                </a:solidFill>
                <a:ea typeface="ＭＳ Ｐゴシック" panose="020B0600070205080204" pitchFamily="34" charset="-128"/>
              </a:rPr>
              <a:t> </a:t>
            </a:r>
            <a:r>
              <a:rPr lang="en-AU" altLang="en-US" sz="2400" b="1" i="1" dirty="0">
                <a:solidFill>
                  <a:srgbClr val="FF0000"/>
                </a:solidFill>
                <a:ea typeface="ＭＳ Ｐゴシック" panose="020B0600070205080204" pitchFamily="34" charset="-128"/>
              </a:rPr>
              <a:t>M</a:t>
            </a:r>
            <a:r>
              <a:rPr lang="en-AU" altLang="en-US" sz="2400" dirty="0">
                <a:solidFill>
                  <a:schemeClr val="tx1"/>
                </a:solidFill>
                <a:ea typeface="ＭＳ Ｐゴシック" panose="020B0600070205080204" pitchFamily="34" charset="-128"/>
              </a:rPr>
              <a:t>anual tasks.</a:t>
            </a:r>
          </a:p>
          <a:p>
            <a:pPr eaLnBrk="1" hangingPunct="1"/>
            <a:r>
              <a:rPr lang="en-AU" altLang="en-US" sz="2400" dirty="0">
                <a:solidFill>
                  <a:schemeClr val="tx1"/>
                </a:solidFill>
                <a:ea typeface="ＭＳ Ｐゴシック" panose="020B0600070205080204" pitchFamily="34" charset="-128"/>
              </a:rPr>
              <a:t>simplified manual task risk management program.</a:t>
            </a:r>
          </a:p>
          <a:p>
            <a:pPr eaLnBrk="1" hangingPunct="1"/>
            <a:r>
              <a:rPr lang="en-AU" altLang="en-US" sz="2400" dirty="0">
                <a:solidFill>
                  <a:schemeClr val="tx1"/>
                </a:solidFill>
                <a:ea typeface="ＭＳ Ｐゴシック" panose="020B0600070205080204" pitchFamily="34" charset="-128"/>
              </a:rPr>
              <a:t>based on a participative ergonomics approach.</a:t>
            </a:r>
          </a:p>
          <a:p>
            <a:pPr eaLnBrk="1" hangingPunct="1"/>
            <a:r>
              <a:rPr lang="en-US" altLang="en-US" sz="2400" dirty="0">
                <a:solidFill>
                  <a:schemeClr val="tx1"/>
                </a:solidFill>
                <a:ea typeface="ＭＳ Ｐゴシック" panose="020B0600070205080204" pitchFamily="34" charset="-128"/>
              </a:rPr>
              <a:t>internationally recommended approach for reducing musculoskeletal disorders.</a:t>
            </a:r>
            <a:endParaRPr lang="en-AU" altLang="en-US" sz="2400" dirty="0">
              <a:solidFill>
                <a:schemeClr val="tx1"/>
              </a:solidFill>
              <a:ea typeface="ＭＳ Ｐゴシック" panose="020B0600070205080204" pitchFamily="34" charset="-128"/>
            </a:endParaRPr>
          </a:p>
          <a:p>
            <a:pPr eaLnBrk="1" hangingPunct="1">
              <a:buFont typeface="Arial" panose="020B0604020202020204" pitchFamily="34" charset="0"/>
              <a:buNone/>
            </a:pPr>
            <a:endParaRPr lang="en-AU" altLang="en-US" sz="2400" dirty="0">
              <a:solidFill>
                <a:schemeClr val="tx1"/>
              </a:solidFill>
              <a:ea typeface="ＭＳ Ｐゴシック" panose="020B0600070205080204" pitchFamily="34" charset="-128"/>
            </a:endParaRPr>
          </a:p>
        </p:txBody>
      </p:sp>
      <p:pic>
        <p:nvPicPr>
          <p:cNvPr id="23556" name="Picture 4" descr="Cane Bin Team Lift">
            <a:extLst>
              <a:ext uri="{FF2B5EF4-FFF2-40B4-BE49-F238E27FC236}">
                <a16:creationId xmlns:a16="http://schemas.microsoft.com/office/drawing/2014/main" id="{69B70466-6A70-EBE8-C95F-75FCDA41C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4241800"/>
            <a:ext cx="331311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DIR Campbells038">
            <a:extLst>
              <a:ext uri="{FF2B5EF4-FFF2-40B4-BE49-F238E27FC236}">
                <a16:creationId xmlns:a16="http://schemas.microsoft.com/office/drawing/2014/main" id="{DADABDBC-D434-5D6F-FD9E-D94E3BEAA8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4289425"/>
            <a:ext cx="2840038"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a:extLst>
              <a:ext uri="{FF2B5EF4-FFF2-40B4-BE49-F238E27FC236}">
                <a16:creationId xmlns:a16="http://schemas.microsoft.com/office/drawing/2014/main" id="{A1991C66-4A3F-25E3-0B49-B4A18BB7B8F4}"/>
              </a:ext>
            </a:extLst>
          </p:cNvPr>
          <p:cNvSpPr>
            <a:spLocks noChangeArrowheads="1"/>
          </p:cNvSpPr>
          <p:nvPr/>
        </p:nvSpPr>
        <p:spPr bwMode="auto">
          <a:xfrm>
            <a:off x="2692400" y="1301750"/>
            <a:ext cx="3476625" cy="4254500"/>
          </a:xfrm>
          <a:prstGeom prst="rightArrow">
            <a:avLst>
              <a:gd name="adj1" fmla="val 71917"/>
              <a:gd name="adj2" fmla="val 27773"/>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None/>
            </a:pPr>
            <a:r>
              <a:rPr lang="en-AU" altLang="en-US" sz="2400" dirty="0">
                <a:solidFill>
                  <a:schemeClr val="tx1"/>
                </a:solidFill>
              </a:rPr>
              <a:t>  </a:t>
            </a:r>
          </a:p>
          <a:p>
            <a:pPr eaLnBrk="1" hangingPunct="1">
              <a:buFont typeface="Arial" panose="020B0604020202020204" pitchFamily="34" charset="0"/>
              <a:buNone/>
            </a:pPr>
            <a:endParaRPr lang="en-AU" altLang="en-US" sz="2400" dirty="0">
              <a:solidFill>
                <a:schemeClr val="tx1"/>
              </a:solidFill>
            </a:endParaRPr>
          </a:p>
          <a:p>
            <a:pPr eaLnBrk="1" hangingPunct="1">
              <a:buFont typeface="Arial" panose="020B0604020202020204" pitchFamily="34" charset="0"/>
              <a:buNone/>
            </a:pPr>
            <a:endParaRPr lang="en-AU" altLang="en-US" sz="2400" dirty="0">
              <a:solidFill>
                <a:schemeClr val="tx1"/>
              </a:solidFill>
            </a:endParaRPr>
          </a:p>
          <a:p>
            <a:pPr eaLnBrk="1" hangingPunct="1">
              <a:buFont typeface="Arial" panose="020B0604020202020204" pitchFamily="34" charset="0"/>
              <a:buNone/>
            </a:pPr>
            <a:endParaRPr lang="en-AU" altLang="en-US" sz="2400" dirty="0">
              <a:solidFill>
                <a:schemeClr val="tx1"/>
              </a:solidFill>
            </a:endParaRPr>
          </a:p>
          <a:p>
            <a:pPr eaLnBrk="1" hangingPunct="1">
              <a:buFont typeface="Arial" panose="020B0604020202020204" pitchFamily="34" charset="0"/>
              <a:buNone/>
            </a:pPr>
            <a:endParaRPr lang="en-AU" altLang="en-US" sz="2400" dirty="0">
              <a:solidFill>
                <a:schemeClr val="tx1"/>
              </a:solidFill>
            </a:endParaRPr>
          </a:p>
          <a:p>
            <a:pPr eaLnBrk="1" hangingPunct="1">
              <a:buFont typeface="Arial" panose="020B0604020202020204" pitchFamily="34" charset="0"/>
              <a:buNone/>
            </a:pPr>
            <a:endParaRPr lang="en-AU" altLang="en-US" sz="2400" dirty="0">
              <a:solidFill>
                <a:schemeClr val="tx1"/>
              </a:solidFill>
            </a:endParaRPr>
          </a:p>
          <a:p>
            <a:pPr eaLnBrk="1" hangingPunct="1">
              <a:buFont typeface="Arial" panose="020B0604020202020204" pitchFamily="34" charset="0"/>
              <a:buNone/>
            </a:pPr>
            <a:endParaRPr lang="en-AU" altLang="en-US" sz="2400" dirty="0">
              <a:solidFill>
                <a:schemeClr val="tx1"/>
              </a:solidFill>
            </a:endParaRPr>
          </a:p>
        </p:txBody>
      </p:sp>
      <p:sp>
        <p:nvSpPr>
          <p:cNvPr id="25603" name="AutoShape 3">
            <a:extLst>
              <a:ext uri="{FF2B5EF4-FFF2-40B4-BE49-F238E27FC236}">
                <a16:creationId xmlns:a16="http://schemas.microsoft.com/office/drawing/2014/main" id="{FD71C2DC-202A-C072-5CDC-E7AEE4A564A3}"/>
              </a:ext>
            </a:extLst>
          </p:cNvPr>
          <p:cNvSpPr>
            <a:spLocks noChangeArrowheads="1"/>
          </p:cNvSpPr>
          <p:nvPr/>
        </p:nvSpPr>
        <p:spPr bwMode="auto">
          <a:xfrm rot="5400000">
            <a:off x="7343775" y="3441700"/>
            <a:ext cx="571500" cy="685800"/>
          </a:xfrm>
          <a:prstGeom prst="rightArrow">
            <a:avLst>
              <a:gd name="adj1" fmla="val 50000"/>
              <a:gd name="adj2" fmla="val 25000"/>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defTabSz="914400" eaLnBrk="1" hangingPunct="1">
              <a:spcBef>
                <a:spcPct val="0"/>
              </a:spcBef>
              <a:buFontTx/>
              <a:buNone/>
            </a:pPr>
            <a:endParaRPr lang="en-US" altLang="en-US" sz="1800" dirty="0">
              <a:solidFill>
                <a:schemeClr val="tx1"/>
              </a:solidFill>
            </a:endParaRPr>
          </a:p>
        </p:txBody>
      </p:sp>
      <p:sp>
        <p:nvSpPr>
          <p:cNvPr id="25604" name="Text Box 4">
            <a:extLst>
              <a:ext uri="{FF2B5EF4-FFF2-40B4-BE49-F238E27FC236}">
                <a16:creationId xmlns:a16="http://schemas.microsoft.com/office/drawing/2014/main" id="{D320DDB9-C2AA-12F2-9566-1E9B53F9848B}"/>
              </a:ext>
            </a:extLst>
          </p:cNvPr>
          <p:cNvSpPr txBox="1">
            <a:spLocks noChangeArrowheads="1"/>
          </p:cNvSpPr>
          <p:nvPr/>
        </p:nvSpPr>
        <p:spPr bwMode="auto">
          <a:xfrm>
            <a:off x="331788" y="5876925"/>
            <a:ext cx="4552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None/>
            </a:pPr>
            <a:r>
              <a:rPr lang="en-AU" altLang="en-US" sz="1200" dirty="0">
                <a:solidFill>
                  <a:schemeClr val="tx1"/>
                </a:solidFill>
              </a:rPr>
              <a:t>Adapted from P.Vink et al. (2006). Applied Ergonomics. 537-546.</a:t>
            </a:r>
          </a:p>
        </p:txBody>
      </p:sp>
      <p:sp>
        <p:nvSpPr>
          <p:cNvPr id="25605" name="Rectangle 5">
            <a:extLst>
              <a:ext uri="{FF2B5EF4-FFF2-40B4-BE49-F238E27FC236}">
                <a16:creationId xmlns:a16="http://schemas.microsoft.com/office/drawing/2014/main" id="{5ECF5BEF-AF4F-BABF-B63D-D7DE5FE867EF}"/>
              </a:ext>
            </a:extLst>
          </p:cNvPr>
          <p:cNvSpPr>
            <a:spLocks noChangeArrowheads="1"/>
          </p:cNvSpPr>
          <p:nvPr/>
        </p:nvSpPr>
        <p:spPr bwMode="auto">
          <a:xfrm>
            <a:off x="492125" y="1901825"/>
            <a:ext cx="2192338" cy="1027113"/>
          </a:xfrm>
          <a:prstGeom prst="rect">
            <a:avLst/>
          </a:prstGeom>
          <a:solidFill>
            <a:srgbClr val="99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defTabSz="914400" eaLnBrk="1" hangingPunct="1">
              <a:spcBef>
                <a:spcPct val="0"/>
              </a:spcBef>
              <a:buFontTx/>
              <a:buNone/>
            </a:pPr>
            <a:endParaRPr lang="en-US" altLang="en-US" sz="1800" dirty="0">
              <a:solidFill>
                <a:schemeClr val="tx1"/>
              </a:solidFill>
            </a:endParaRPr>
          </a:p>
        </p:txBody>
      </p:sp>
      <p:sp>
        <p:nvSpPr>
          <p:cNvPr id="25606" name="Rectangle 6">
            <a:extLst>
              <a:ext uri="{FF2B5EF4-FFF2-40B4-BE49-F238E27FC236}">
                <a16:creationId xmlns:a16="http://schemas.microsoft.com/office/drawing/2014/main" id="{789F1064-9041-C748-CE76-700333BC5872}"/>
              </a:ext>
            </a:extLst>
          </p:cNvPr>
          <p:cNvSpPr>
            <a:spLocks noChangeArrowheads="1"/>
          </p:cNvSpPr>
          <p:nvPr/>
        </p:nvSpPr>
        <p:spPr bwMode="auto">
          <a:xfrm>
            <a:off x="492125" y="2897188"/>
            <a:ext cx="2200275" cy="1181100"/>
          </a:xfrm>
          <a:prstGeom prst="rect">
            <a:avLst/>
          </a:prstGeom>
          <a:solidFill>
            <a:srgbClr val="3366FF">
              <a:alpha val="7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defTabSz="914400" eaLnBrk="1" hangingPunct="1">
              <a:spcBef>
                <a:spcPct val="0"/>
              </a:spcBef>
              <a:buFontTx/>
              <a:buNone/>
            </a:pPr>
            <a:endParaRPr lang="en-US" altLang="en-US" sz="1800" dirty="0">
              <a:solidFill>
                <a:schemeClr val="tx1"/>
              </a:solidFill>
            </a:endParaRPr>
          </a:p>
        </p:txBody>
      </p:sp>
      <p:sp>
        <p:nvSpPr>
          <p:cNvPr id="25607" name="Rectangle 7">
            <a:extLst>
              <a:ext uri="{FF2B5EF4-FFF2-40B4-BE49-F238E27FC236}">
                <a16:creationId xmlns:a16="http://schemas.microsoft.com/office/drawing/2014/main" id="{32D531D2-64B3-A9EF-A2AF-05A71018F162}"/>
              </a:ext>
            </a:extLst>
          </p:cNvPr>
          <p:cNvSpPr>
            <a:spLocks noChangeArrowheads="1"/>
          </p:cNvSpPr>
          <p:nvPr/>
        </p:nvSpPr>
        <p:spPr bwMode="auto">
          <a:xfrm>
            <a:off x="492125" y="4070350"/>
            <a:ext cx="2200275" cy="866775"/>
          </a:xfrm>
          <a:prstGeom prst="rect">
            <a:avLst/>
          </a:prstGeom>
          <a:solidFill>
            <a:srgbClr val="3333FF">
              <a:alpha val="3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defTabSz="914400" eaLnBrk="1" hangingPunct="1">
              <a:spcBef>
                <a:spcPct val="0"/>
              </a:spcBef>
              <a:buFontTx/>
              <a:buNone/>
            </a:pPr>
            <a:endParaRPr lang="en-US" altLang="en-US" sz="1800" dirty="0">
              <a:solidFill>
                <a:schemeClr val="tx1"/>
              </a:solidFill>
            </a:endParaRPr>
          </a:p>
        </p:txBody>
      </p:sp>
      <p:sp>
        <p:nvSpPr>
          <p:cNvPr id="25608" name="Text Box 8">
            <a:extLst>
              <a:ext uri="{FF2B5EF4-FFF2-40B4-BE49-F238E27FC236}">
                <a16:creationId xmlns:a16="http://schemas.microsoft.com/office/drawing/2014/main" id="{CBA22247-C95F-E688-150D-8E6036350936}"/>
              </a:ext>
            </a:extLst>
          </p:cNvPr>
          <p:cNvSpPr txBox="1">
            <a:spLocks noChangeArrowheads="1"/>
          </p:cNvSpPr>
          <p:nvPr/>
        </p:nvSpPr>
        <p:spPr bwMode="auto">
          <a:xfrm>
            <a:off x="250825" y="1819275"/>
            <a:ext cx="2039938"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algn="ctr" eaLnBrk="1" hangingPunct="1">
              <a:buFont typeface="Arial" panose="020B0604020202020204" pitchFamily="34" charset="0"/>
              <a:buNone/>
            </a:pPr>
            <a:r>
              <a:rPr lang="en-AU" altLang="en-US" sz="1800" dirty="0">
                <a:solidFill>
                  <a:schemeClr val="bg1"/>
                </a:solidFill>
              </a:rPr>
              <a:t>participation of </a:t>
            </a:r>
          </a:p>
          <a:p>
            <a:pPr algn="ctr" eaLnBrk="1" hangingPunct="1">
              <a:buFont typeface="Arial" panose="020B0604020202020204" pitchFamily="34" charset="0"/>
              <a:buNone/>
            </a:pPr>
            <a:r>
              <a:rPr lang="en-AU" altLang="en-US" sz="1800" dirty="0">
                <a:solidFill>
                  <a:schemeClr val="bg1"/>
                </a:solidFill>
              </a:rPr>
              <a:t>workers and </a:t>
            </a:r>
          </a:p>
          <a:p>
            <a:pPr algn="ctr" eaLnBrk="1" hangingPunct="1">
              <a:buFont typeface="Arial" panose="020B0604020202020204" pitchFamily="34" charset="0"/>
              <a:buNone/>
            </a:pPr>
            <a:r>
              <a:rPr lang="en-AU" altLang="en-US" sz="1800" dirty="0">
                <a:solidFill>
                  <a:schemeClr val="bg1"/>
                </a:solidFill>
              </a:rPr>
              <a:t>‘others’</a:t>
            </a:r>
          </a:p>
        </p:txBody>
      </p:sp>
      <p:sp>
        <p:nvSpPr>
          <p:cNvPr id="25609" name="Text Box 9">
            <a:extLst>
              <a:ext uri="{FF2B5EF4-FFF2-40B4-BE49-F238E27FC236}">
                <a16:creationId xmlns:a16="http://schemas.microsoft.com/office/drawing/2014/main" id="{3C7F24B6-6748-1459-D831-F148F873B624}"/>
              </a:ext>
            </a:extLst>
          </p:cNvPr>
          <p:cNvSpPr txBox="1">
            <a:spLocks noChangeArrowheads="1"/>
          </p:cNvSpPr>
          <p:nvPr/>
        </p:nvSpPr>
        <p:spPr bwMode="auto">
          <a:xfrm>
            <a:off x="250825" y="2928938"/>
            <a:ext cx="235743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algn="ctr" eaLnBrk="1" hangingPunct="1">
              <a:buFont typeface="Arial" panose="020B0604020202020204" pitchFamily="34" charset="0"/>
              <a:buNone/>
            </a:pPr>
            <a:r>
              <a:rPr lang="en-AU" altLang="en-US" sz="1800" dirty="0">
                <a:solidFill>
                  <a:schemeClr val="bg1"/>
                </a:solidFill>
              </a:rPr>
              <a:t>management </a:t>
            </a:r>
          </a:p>
          <a:p>
            <a:pPr algn="ctr" eaLnBrk="1" hangingPunct="1">
              <a:buFont typeface="Arial" panose="020B0604020202020204" pitchFamily="34" charset="0"/>
              <a:buNone/>
            </a:pPr>
            <a:r>
              <a:rPr lang="en-AU" altLang="en-US" sz="1800" dirty="0">
                <a:solidFill>
                  <a:schemeClr val="bg1"/>
                </a:solidFill>
              </a:rPr>
              <a:t>commitment</a:t>
            </a:r>
          </a:p>
          <a:p>
            <a:pPr algn="ctr" eaLnBrk="1" hangingPunct="1">
              <a:buFont typeface="Arial" panose="020B0604020202020204" pitchFamily="34" charset="0"/>
              <a:buNone/>
            </a:pPr>
            <a:r>
              <a:rPr lang="en-AU" altLang="en-US" sz="1800" dirty="0">
                <a:solidFill>
                  <a:schemeClr val="bg1"/>
                </a:solidFill>
              </a:rPr>
              <a:t>and support</a:t>
            </a:r>
          </a:p>
        </p:txBody>
      </p:sp>
      <p:sp>
        <p:nvSpPr>
          <p:cNvPr id="25610" name="Text Box 10">
            <a:extLst>
              <a:ext uri="{FF2B5EF4-FFF2-40B4-BE49-F238E27FC236}">
                <a16:creationId xmlns:a16="http://schemas.microsoft.com/office/drawing/2014/main" id="{A05C9855-AB9E-74DA-A292-8CEC3B743206}"/>
              </a:ext>
            </a:extLst>
          </p:cNvPr>
          <p:cNvSpPr txBox="1">
            <a:spLocks noChangeArrowheads="1"/>
          </p:cNvSpPr>
          <p:nvPr/>
        </p:nvSpPr>
        <p:spPr bwMode="auto">
          <a:xfrm>
            <a:off x="492125" y="4437063"/>
            <a:ext cx="20399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algn="ctr" eaLnBrk="1" hangingPunct="1">
              <a:buFont typeface="Arial" panose="020B0604020202020204" pitchFamily="34" charset="0"/>
              <a:buNone/>
            </a:pPr>
            <a:r>
              <a:rPr lang="en-AU" altLang="en-US" sz="1800" dirty="0">
                <a:solidFill>
                  <a:schemeClr val="bg1"/>
                </a:solidFill>
              </a:rPr>
              <a:t>site champion</a:t>
            </a:r>
          </a:p>
        </p:txBody>
      </p:sp>
      <p:sp>
        <p:nvSpPr>
          <p:cNvPr id="25611" name="Rectangle 11">
            <a:extLst>
              <a:ext uri="{FF2B5EF4-FFF2-40B4-BE49-F238E27FC236}">
                <a16:creationId xmlns:a16="http://schemas.microsoft.com/office/drawing/2014/main" id="{47BD9F72-B2C1-0E4A-A828-3925FAC9A8B2}"/>
              </a:ext>
            </a:extLst>
          </p:cNvPr>
          <p:cNvSpPr>
            <a:spLocks noChangeArrowheads="1"/>
          </p:cNvSpPr>
          <p:nvPr/>
        </p:nvSpPr>
        <p:spPr bwMode="auto">
          <a:xfrm>
            <a:off x="2987675" y="1860550"/>
            <a:ext cx="45720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eaLnBrk="1" hangingPunct="1"/>
            <a:r>
              <a:rPr lang="en-AU" altLang="en-US" sz="2600" dirty="0">
                <a:solidFill>
                  <a:schemeClr val="bg1"/>
                </a:solidFill>
              </a:rPr>
              <a:t>team training</a:t>
            </a:r>
          </a:p>
          <a:p>
            <a:pPr eaLnBrk="1" hangingPunct="1"/>
            <a:r>
              <a:rPr lang="en-AU" altLang="en-US" sz="2600" dirty="0">
                <a:solidFill>
                  <a:schemeClr val="bg1"/>
                </a:solidFill>
              </a:rPr>
              <a:t>communication</a:t>
            </a:r>
          </a:p>
          <a:p>
            <a:pPr eaLnBrk="1" hangingPunct="1"/>
            <a:r>
              <a:rPr lang="en-AU" altLang="en-US" sz="2600" dirty="0">
                <a:solidFill>
                  <a:schemeClr val="bg1"/>
                </a:solidFill>
              </a:rPr>
              <a:t>integrated in </a:t>
            </a:r>
            <a:br>
              <a:rPr lang="en-AU" altLang="en-US" sz="2600" dirty="0">
                <a:solidFill>
                  <a:schemeClr val="bg1"/>
                </a:solidFill>
              </a:rPr>
            </a:br>
            <a:r>
              <a:rPr lang="en-AU" altLang="en-US" sz="2600" dirty="0">
                <a:solidFill>
                  <a:schemeClr val="bg1"/>
                </a:solidFill>
              </a:rPr>
              <a:t>systems </a:t>
            </a:r>
          </a:p>
          <a:p>
            <a:pPr eaLnBrk="1" hangingPunct="1"/>
            <a:r>
              <a:rPr lang="en-AU" altLang="en-US" sz="2600" dirty="0">
                <a:solidFill>
                  <a:schemeClr val="bg1"/>
                </a:solidFill>
              </a:rPr>
              <a:t>risk management</a:t>
            </a:r>
          </a:p>
          <a:p>
            <a:pPr eaLnBrk="1" hangingPunct="1"/>
            <a:r>
              <a:rPr lang="en-AU" altLang="en-US" sz="2600" dirty="0">
                <a:solidFill>
                  <a:schemeClr val="bg1"/>
                </a:solidFill>
              </a:rPr>
              <a:t>evaluation</a:t>
            </a:r>
          </a:p>
        </p:txBody>
      </p:sp>
      <p:sp>
        <p:nvSpPr>
          <p:cNvPr id="25612" name="Rectangle 12">
            <a:extLst>
              <a:ext uri="{FF2B5EF4-FFF2-40B4-BE49-F238E27FC236}">
                <a16:creationId xmlns:a16="http://schemas.microsoft.com/office/drawing/2014/main" id="{1605E33D-5166-7471-8872-8ED106CCAF43}"/>
              </a:ext>
            </a:extLst>
          </p:cNvPr>
          <p:cNvSpPr>
            <a:spLocks noChangeArrowheads="1"/>
          </p:cNvSpPr>
          <p:nvPr/>
        </p:nvSpPr>
        <p:spPr bwMode="auto">
          <a:xfrm>
            <a:off x="6227763" y="2355850"/>
            <a:ext cx="2643187" cy="1073150"/>
          </a:xfrm>
          <a:prstGeom prst="rect">
            <a:avLst/>
          </a:prstGeom>
          <a:solidFill>
            <a:srgbClr val="FF33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defTabSz="914400" eaLnBrk="1" hangingPunct="1">
              <a:spcBef>
                <a:spcPct val="0"/>
              </a:spcBef>
              <a:buFontTx/>
              <a:buNone/>
            </a:pPr>
            <a:endParaRPr lang="en-US" altLang="en-US" sz="1800" dirty="0">
              <a:solidFill>
                <a:schemeClr val="tx1"/>
              </a:solidFill>
            </a:endParaRPr>
          </a:p>
        </p:txBody>
      </p:sp>
      <p:sp>
        <p:nvSpPr>
          <p:cNvPr id="25613" name="Text Box 13">
            <a:extLst>
              <a:ext uri="{FF2B5EF4-FFF2-40B4-BE49-F238E27FC236}">
                <a16:creationId xmlns:a16="http://schemas.microsoft.com/office/drawing/2014/main" id="{6AC86C01-2805-8780-1E6A-9E2E0D0D598C}"/>
              </a:ext>
            </a:extLst>
          </p:cNvPr>
          <p:cNvSpPr txBox="1">
            <a:spLocks noChangeArrowheads="1"/>
          </p:cNvSpPr>
          <p:nvPr/>
        </p:nvSpPr>
        <p:spPr bwMode="auto">
          <a:xfrm>
            <a:off x="6227763" y="2498725"/>
            <a:ext cx="2347912"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algn="ctr" eaLnBrk="1" hangingPunct="1">
              <a:buFont typeface="Arial" panose="020B0604020202020204" pitchFamily="34" charset="0"/>
              <a:buNone/>
            </a:pPr>
            <a:r>
              <a:rPr lang="en-AU" altLang="en-US" sz="1800" dirty="0">
                <a:solidFill>
                  <a:schemeClr val="bg1"/>
                </a:solidFill>
              </a:rPr>
              <a:t>control of manual </a:t>
            </a:r>
          </a:p>
          <a:p>
            <a:pPr algn="ctr" eaLnBrk="1" hangingPunct="1">
              <a:buFont typeface="Arial" panose="020B0604020202020204" pitchFamily="34" charset="0"/>
              <a:buNone/>
            </a:pPr>
            <a:r>
              <a:rPr lang="en-AU" altLang="en-US" sz="1800" dirty="0">
                <a:solidFill>
                  <a:schemeClr val="bg1"/>
                </a:solidFill>
              </a:rPr>
              <a:t>tasks risks</a:t>
            </a:r>
          </a:p>
        </p:txBody>
      </p:sp>
      <p:sp>
        <p:nvSpPr>
          <p:cNvPr id="25614" name="Text Box 15">
            <a:extLst>
              <a:ext uri="{FF2B5EF4-FFF2-40B4-BE49-F238E27FC236}">
                <a16:creationId xmlns:a16="http://schemas.microsoft.com/office/drawing/2014/main" id="{0B303AF4-1EDC-3354-3A6F-22D05C4DF7AA}"/>
              </a:ext>
            </a:extLst>
          </p:cNvPr>
          <p:cNvSpPr txBox="1">
            <a:spLocks noChangeArrowheads="1"/>
          </p:cNvSpPr>
          <p:nvPr/>
        </p:nvSpPr>
        <p:spPr bwMode="auto">
          <a:xfrm>
            <a:off x="6227763" y="4221163"/>
            <a:ext cx="2643187" cy="1027112"/>
          </a:xfrm>
          <a:prstGeom prst="rect">
            <a:avLst/>
          </a:prstGeom>
          <a:solidFill>
            <a:srgbClr val="33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algn="ctr" eaLnBrk="1" hangingPunct="1">
              <a:buFont typeface="Arial" panose="020B0604020202020204" pitchFamily="34" charset="0"/>
              <a:buNone/>
            </a:pPr>
            <a:r>
              <a:rPr lang="en-AU" altLang="en-US" sz="1800" dirty="0">
                <a:solidFill>
                  <a:schemeClr val="tx1"/>
                </a:solidFill>
              </a:rPr>
              <a:t>improved health, </a:t>
            </a:r>
          </a:p>
          <a:p>
            <a:pPr algn="ctr" eaLnBrk="1" hangingPunct="1">
              <a:buFont typeface="Arial" panose="020B0604020202020204" pitchFamily="34" charset="0"/>
              <a:buNone/>
            </a:pPr>
            <a:r>
              <a:rPr lang="en-AU" altLang="en-US" sz="1800" dirty="0">
                <a:solidFill>
                  <a:schemeClr val="tx1"/>
                </a:solidFill>
              </a:rPr>
              <a:t>productivity </a:t>
            </a:r>
          </a:p>
          <a:p>
            <a:pPr algn="ctr" eaLnBrk="1" hangingPunct="1">
              <a:buFont typeface="Arial" panose="020B0604020202020204" pitchFamily="34" charset="0"/>
              <a:buNone/>
            </a:pPr>
            <a:r>
              <a:rPr lang="en-AU" altLang="en-US" sz="1800" dirty="0">
                <a:solidFill>
                  <a:schemeClr val="tx1"/>
                </a:solidFill>
              </a:rPr>
              <a:t>and safety culture</a:t>
            </a:r>
          </a:p>
        </p:txBody>
      </p:sp>
      <p:sp>
        <p:nvSpPr>
          <p:cNvPr id="25615" name="Text Box 17">
            <a:extLst>
              <a:ext uri="{FF2B5EF4-FFF2-40B4-BE49-F238E27FC236}">
                <a16:creationId xmlns:a16="http://schemas.microsoft.com/office/drawing/2014/main" id="{1C3E3024-17D3-7548-C920-531109EE70D7}"/>
              </a:ext>
            </a:extLst>
          </p:cNvPr>
          <p:cNvSpPr txBox="1">
            <a:spLocks noChangeArrowheads="1"/>
          </p:cNvSpPr>
          <p:nvPr/>
        </p:nvSpPr>
        <p:spPr bwMode="auto">
          <a:xfrm>
            <a:off x="250825" y="249238"/>
            <a:ext cx="8280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None/>
            </a:pPr>
            <a:r>
              <a:rPr lang="en-AU" altLang="en-US" sz="4000" dirty="0">
                <a:solidFill>
                  <a:schemeClr val="tx1"/>
                </a:solidFill>
              </a:rPr>
              <a:t>PErforM elements </a:t>
            </a:r>
          </a:p>
        </p:txBody>
      </p:sp>
      <p:sp>
        <p:nvSpPr>
          <p:cNvPr id="25616" name="Rectangle 18">
            <a:extLst>
              <a:ext uri="{FF2B5EF4-FFF2-40B4-BE49-F238E27FC236}">
                <a16:creationId xmlns:a16="http://schemas.microsoft.com/office/drawing/2014/main" id="{5A19D79F-C0F8-92B6-2F27-850CC3E8EAA2}"/>
              </a:ext>
            </a:extLst>
          </p:cNvPr>
          <p:cNvSpPr>
            <a:spLocks noChangeArrowheads="1"/>
          </p:cNvSpPr>
          <p:nvPr/>
        </p:nvSpPr>
        <p:spPr bwMode="auto">
          <a:xfrm>
            <a:off x="6535738" y="1341438"/>
            <a:ext cx="20224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None/>
            </a:pPr>
            <a:r>
              <a:rPr lang="en-AU" altLang="en-US" sz="2800" b="1" dirty="0">
                <a:solidFill>
                  <a:schemeClr val="tx1"/>
                </a:solidFill>
              </a:rPr>
              <a:t>Outcomes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042B5BC6-20E3-7D12-9850-5B612DB975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570" b="2742"/>
          <a:stretch>
            <a:fillRect/>
          </a:stretch>
        </p:blipFill>
        <p:spPr bwMode="auto">
          <a:xfrm>
            <a:off x="1006475" y="1484313"/>
            <a:ext cx="7272338" cy="501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0" name="Oval 4">
            <a:extLst>
              <a:ext uri="{FF2B5EF4-FFF2-40B4-BE49-F238E27FC236}">
                <a16:creationId xmlns:a16="http://schemas.microsoft.com/office/drawing/2014/main" id="{CE824A57-9AB1-FE41-4CFB-0D35C9EF775B}"/>
              </a:ext>
            </a:extLst>
          </p:cNvPr>
          <p:cNvSpPr>
            <a:spLocks noChangeArrowheads="1"/>
          </p:cNvSpPr>
          <p:nvPr/>
        </p:nvSpPr>
        <p:spPr bwMode="auto">
          <a:xfrm>
            <a:off x="3527425" y="2349500"/>
            <a:ext cx="215900" cy="215900"/>
          </a:xfrm>
          <a:prstGeom prst="ellipse">
            <a:avLst/>
          </a:prstGeom>
          <a:solidFill>
            <a:srgbClr val="0000FF">
              <a:alpha val="89803"/>
            </a:srgbClr>
          </a:solidFill>
          <a:ln w="9525">
            <a:solidFill>
              <a:srgbClr val="0000FF"/>
            </a:solidFill>
            <a:round/>
            <a:headEnd/>
            <a:tailEnd/>
          </a:ln>
        </p:spPr>
        <p:txBody>
          <a:bodyPr wrap="none" anchor="ct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dirty="0">
              <a:solidFill>
                <a:schemeClr val="tx1"/>
              </a:solidFill>
            </a:endParaRPr>
          </a:p>
        </p:txBody>
      </p:sp>
      <p:sp>
        <p:nvSpPr>
          <p:cNvPr id="132101" name="Oval 5">
            <a:extLst>
              <a:ext uri="{FF2B5EF4-FFF2-40B4-BE49-F238E27FC236}">
                <a16:creationId xmlns:a16="http://schemas.microsoft.com/office/drawing/2014/main" id="{76A1B9C6-ACE7-84EC-C35A-5B128692E657}"/>
              </a:ext>
            </a:extLst>
          </p:cNvPr>
          <p:cNvSpPr>
            <a:spLocks noChangeArrowheads="1"/>
          </p:cNvSpPr>
          <p:nvPr/>
        </p:nvSpPr>
        <p:spPr bwMode="auto">
          <a:xfrm>
            <a:off x="1474788" y="3968750"/>
            <a:ext cx="215900" cy="215900"/>
          </a:xfrm>
          <a:prstGeom prst="ellipse">
            <a:avLst/>
          </a:prstGeom>
          <a:solidFill>
            <a:srgbClr val="0000FF">
              <a:alpha val="89803"/>
            </a:srgbClr>
          </a:solidFill>
          <a:ln w="9525">
            <a:solidFill>
              <a:srgbClr val="0000FF"/>
            </a:solidFill>
            <a:round/>
            <a:headEnd/>
            <a:tailEnd/>
          </a:ln>
        </p:spPr>
        <p:txBody>
          <a:bodyPr wrap="none" anchor="ct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dirty="0">
              <a:solidFill>
                <a:schemeClr val="tx1"/>
              </a:solidFill>
            </a:endParaRPr>
          </a:p>
        </p:txBody>
      </p:sp>
      <p:sp>
        <p:nvSpPr>
          <p:cNvPr id="132102" name="Oval 6">
            <a:extLst>
              <a:ext uri="{FF2B5EF4-FFF2-40B4-BE49-F238E27FC236}">
                <a16:creationId xmlns:a16="http://schemas.microsoft.com/office/drawing/2014/main" id="{24891017-1A17-3B42-567D-A3C936BDA269}"/>
              </a:ext>
            </a:extLst>
          </p:cNvPr>
          <p:cNvSpPr>
            <a:spLocks noChangeArrowheads="1"/>
          </p:cNvSpPr>
          <p:nvPr/>
        </p:nvSpPr>
        <p:spPr bwMode="auto">
          <a:xfrm>
            <a:off x="2482850" y="3213100"/>
            <a:ext cx="215900" cy="215900"/>
          </a:xfrm>
          <a:prstGeom prst="ellipse">
            <a:avLst/>
          </a:prstGeom>
          <a:solidFill>
            <a:srgbClr val="0000FF">
              <a:alpha val="89803"/>
            </a:srgbClr>
          </a:solidFill>
          <a:ln w="9525">
            <a:solidFill>
              <a:srgbClr val="0000FF"/>
            </a:solidFill>
            <a:round/>
            <a:headEnd/>
            <a:tailEnd/>
          </a:ln>
        </p:spPr>
        <p:txBody>
          <a:bodyPr wrap="none" anchor="ct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dirty="0">
              <a:solidFill>
                <a:schemeClr val="tx1"/>
              </a:solidFill>
            </a:endParaRPr>
          </a:p>
        </p:txBody>
      </p:sp>
      <p:sp>
        <p:nvSpPr>
          <p:cNvPr id="132103" name="Oval 7">
            <a:extLst>
              <a:ext uri="{FF2B5EF4-FFF2-40B4-BE49-F238E27FC236}">
                <a16:creationId xmlns:a16="http://schemas.microsoft.com/office/drawing/2014/main" id="{EAF4C00C-9037-9488-3482-3DA8C7D6974D}"/>
              </a:ext>
            </a:extLst>
          </p:cNvPr>
          <p:cNvSpPr>
            <a:spLocks noChangeArrowheads="1"/>
          </p:cNvSpPr>
          <p:nvPr/>
        </p:nvSpPr>
        <p:spPr bwMode="auto">
          <a:xfrm>
            <a:off x="5688013" y="5735638"/>
            <a:ext cx="215900" cy="215900"/>
          </a:xfrm>
          <a:prstGeom prst="ellipse">
            <a:avLst/>
          </a:prstGeom>
          <a:solidFill>
            <a:srgbClr val="0000FF">
              <a:alpha val="89803"/>
            </a:srgbClr>
          </a:solidFill>
          <a:ln w="9525">
            <a:solidFill>
              <a:srgbClr val="0000FF"/>
            </a:solidFill>
            <a:round/>
            <a:headEnd/>
            <a:tailEnd/>
          </a:ln>
        </p:spPr>
        <p:txBody>
          <a:bodyPr wrap="none" anchor="ct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dirty="0">
              <a:solidFill>
                <a:schemeClr val="tx1"/>
              </a:solidFill>
            </a:endParaRPr>
          </a:p>
        </p:txBody>
      </p:sp>
      <p:sp>
        <p:nvSpPr>
          <p:cNvPr id="132104" name="Oval 8">
            <a:extLst>
              <a:ext uri="{FF2B5EF4-FFF2-40B4-BE49-F238E27FC236}">
                <a16:creationId xmlns:a16="http://schemas.microsoft.com/office/drawing/2014/main" id="{778A1AC5-A09E-5886-26BA-1557EC52FD80}"/>
              </a:ext>
            </a:extLst>
          </p:cNvPr>
          <p:cNvSpPr>
            <a:spLocks noChangeArrowheads="1"/>
          </p:cNvSpPr>
          <p:nvPr/>
        </p:nvSpPr>
        <p:spPr bwMode="auto">
          <a:xfrm>
            <a:off x="5795963" y="4725988"/>
            <a:ext cx="215900" cy="215900"/>
          </a:xfrm>
          <a:prstGeom prst="ellipse">
            <a:avLst/>
          </a:prstGeom>
          <a:solidFill>
            <a:srgbClr val="0000FF">
              <a:alpha val="89803"/>
            </a:srgbClr>
          </a:solidFill>
          <a:ln w="9525">
            <a:solidFill>
              <a:srgbClr val="0000FF"/>
            </a:solidFill>
            <a:round/>
            <a:headEnd/>
            <a:tailEnd/>
          </a:ln>
        </p:spPr>
        <p:txBody>
          <a:bodyPr wrap="none" anchor="ct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dirty="0">
              <a:solidFill>
                <a:schemeClr val="tx1"/>
              </a:solidFill>
            </a:endParaRPr>
          </a:p>
        </p:txBody>
      </p:sp>
      <p:sp>
        <p:nvSpPr>
          <p:cNvPr id="132105" name="Oval 9">
            <a:extLst>
              <a:ext uri="{FF2B5EF4-FFF2-40B4-BE49-F238E27FC236}">
                <a16:creationId xmlns:a16="http://schemas.microsoft.com/office/drawing/2014/main" id="{8E146100-5E17-D3CC-E416-624C0333C774}"/>
              </a:ext>
            </a:extLst>
          </p:cNvPr>
          <p:cNvSpPr>
            <a:spLocks noChangeArrowheads="1"/>
          </p:cNvSpPr>
          <p:nvPr/>
        </p:nvSpPr>
        <p:spPr bwMode="auto">
          <a:xfrm>
            <a:off x="5472113" y="2276475"/>
            <a:ext cx="215900" cy="215900"/>
          </a:xfrm>
          <a:prstGeom prst="ellipse">
            <a:avLst/>
          </a:prstGeom>
          <a:solidFill>
            <a:srgbClr val="FF0000">
              <a:alpha val="89803"/>
            </a:srgbClr>
          </a:solid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dirty="0">
              <a:solidFill>
                <a:schemeClr val="tx1"/>
              </a:solidFill>
            </a:endParaRPr>
          </a:p>
        </p:txBody>
      </p:sp>
      <p:sp>
        <p:nvSpPr>
          <p:cNvPr id="132106" name="Oval 10">
            <a:extLst>
              <a:ext uri="{FF2B5EF4-FFF2-40B4-BE49-F238E27FC236}">
                <a16:creationId xmlns:a16="http://schemas.microsoft.com/office/drawing/2014/main" id="{6925C994-BE1C-AB77-86D8-00DEA26CB83B}"/>
              </a:ext>
            </a:extLst>
          </p:cNvPr>
          <p:cNvSpPr>
            <a:spLocks noChangeArrowheads="1"/>
          </p:cNvSpPr>
          <p:nvPr/>
        </p:nvSpPr>
        <p:spPr bwMode="auto">
          <a:xfrm>
            <a:off x="4427538" y="3140075"/>
            <a:ext cx="215900" cy="215900"/>
          </a:xfrm>
          <a:prstGeom prst="ellipse">
            <a:avLst/>
          </a:prstGeom>
          <a:solidFill>
            <a:srgbClr val="FF0000">
              <a:alpha val="89803"/>
            </a:srgbClr>
          </a:solid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dirty="0">
              <a:solidFill>
                <a:schemeClr val="tx1"/>
              </a:solidFill>
            </a:endParaRPr>
          </a:p>
        </p:txBody>
      </p:sp>
      <p:sp>
        <p:nvSpPr>
          <p:cNvPr id="132107" name="Oval 11">
            <a:extLst>
              <a:ext uri="{FF2B5EF4-FFF2-40B4-BE49-F238E27FC236}">
                <a16:creationId xmlns:a16="http://schemas.microsoft.com/office/drawing/2014/main" id="{3B5B040D-A493-880E-5EEC-BCECE4176CAC}"/>
              </a:ext>
            </a:extLst>
          </p:cNvPr>
          <p:cNvSpPr>
            <a:spLocks noChangeArrowheads="1"/>
          </p:cNvSpPr>
          <p:nvPr/>
        </p:nvSpPr>
        <p:spPr bwMode="auto">
          <a:xfrm>
            <a:off x="5580063" y="4941888"/>
            <a:ext cx="215900" cy="215900"/>
          </a:xfrm>
          <a:prstGeom prst="ellipse">
            <a:avLst/>
          </a:prstGeom>
          <a:solidFill>
            <a:srgbClr val="FF0000">
              <a:alpha val="89803"/>
            </a:srgbClr>
          </a:solid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dirty="0">
              <a:solidFill>
                <a:schemeClr val="tx1"/>
              </a:solidFill>
            </a:endParaRPr>
          </a:p>
        </p:txBody>
      </p:sp>
      <p:sp>
        <p:nvSpPr>
          <p:cNvPr id="132108" name="Oval 12">
            <a:extLst>
              <a:ext uri="{FF2B5EF4-FFF2-40B4-BE49-F238E27FC236}">
                <a16:creationId xmlns:a16="http://schemas.microsoft.com/office/drawing/2014/main" id="{A7A73A72-B719-F4FD-554B-9965C69C913C}"/>
              </a:ext>
            </a:extLst>
          </p:cNvPr>
          <p:cNvSpPr>
            <a:spLocks noChangeArrowheads="1"/>
          </p:cNvSpPr>
          <p:nvPr/>
        </p:nvSpPr>
        <p:spPr bwMode="auto">
          <a:xfrm flipV="1">
            <a:off x="2590800" y="5734050"/>
            <a:ext cx="215900" cy="217488"/>
          </a:xfrm>
          <a:prstGeom prst="ellipse">
            <a:avLst/>
          </a:prstGeom>
          <a:solidFill>
            <a:srgbClr val="FF0000">
              <a:alpha val="89803"/>
            </a:srgbClr>
          </a:solidFill>
          <a:ln w="9525">
            <a:solidFill>
              <a:srgbClr val="FF0000"/>
            </a:solidFill>
            <a:round/>
            <a:headEnd/>
            <a:tailEnd/>
          </a:ln>
        </p:spPr>
        <p:txBody>
          <a:bodyPr rot="10800000" wrap="none" anchor="ct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dirty="0">
              <a:solidFill>
                <a:schemeClr val="tx1"/>
              </a:solidFill>
            </a:endParaRPr>
          </a:p>
        </p:txBody>
      </p:sp>
      <p:sp>
        <p:nvSpPr>
          <p:cNvPr id="132109" name="Oval 13">
            <a:extLst>
              <a:ext uri="{FF2B5EF4-FFF2-40B4-BE49-F238E27FC236}">
                <a16:creationId xmlns:a16="http://schemas.microsoft.com/office/drawing/2014/main" id="{CA7BD3C8-5309-D875-5B47-27F86DABA321}"/>
              </a:ext>
            </a:extLst>
          </p:cNvPr>
          <p:cNvSpPr>
            <a:spLocks noChangeArrowheads="1"/>
          </p:cNvSpPr>
          <p:nvPr/>
        </p:nvSpPr>
        <p:spPr bwMode="auto">
          <a:xfrm>
            <a:off x="1800225" y="4005263"/>
            <a:ext cx="215900" cy="215900"/>
          </a:xfrm>
          <a:prstGeom prst="ellipse">
            <a:avLst/>
          </a:prstGeom>
          <a:solidFill>
            <a:srgbClr val="FF0000">
              <a:alpha val="89803"/>
            </a:srgbClr>
          </a:solid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dirty="0">
              <a:solidFill>
                <a:schemeClr val="tx1"/>
              </a:solidFill>
            </a:endParaRPr>
          </a:p>
        </p:txBody>
      </p:sp>
      <p:sp>
        <p:nvSpPr>
          <p:cNvPr id="132110" name="Line 14">
            <a:extLst>
              <a:ext uri="{FF2B5EF4-FFF2-40B4-BE49-F238E27FC236}">
                <a16:creationId xmlns:a16="http://schemas.microsoft.com/office/drawing/2014/main" id="{585D309E-517F-922F-F974-C99F6FCB2843}"/>
              </a:ext>
            </a:extLst>
          </p:cNvPr>
          <p:cNvSpPr>
            <a:spLocks noChangeShapeType="1"/>
          </p:cNvSpPr>
          <p:nvPr/>
        </p:nvSpPr>
        <p:spPr bwMode="auto">
          <a:xfrm flipH="1">
            <a:off x="2627313" y="2565400"/>
            <a:ext cx="900112" cy="71913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AU" dirty="0"/>
          </a:p>
        </p:txBody>
      </p:sp>
      <p:sp>
        <p:nvSpPr>
          <p:cNvPr id="132111" name="Line 15">
            <a:extLst>
              <a:ext uri="{FF2B5EF4-FFF2-40B4-BE49-F238E27FC236}">
                <a16:creationId xmlns:a16="http://schemas.microsoft.com/office/drawing/2014/main" id="{360215E0-F1FE-66AD-0B0F-9F837C22FA1A}"/>
              </a:ext>
            </a:extLst>
          </p:cNvPr>
          <p:cNvSpPr>
            <a:spLocks noChangeShapeType="1"/>
          </p:cNvSpPr>
          <p:nvPr/>
        </p:nvSpPr>
        <p:spPr bwMode="auto">
          <a:xfrm flipH="1">
            <a:off x="1619250" y="3392488"/>
            <a:ext cx="863600" cy="61277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AU" dirty="0"/>
          </a:p>
        </p:txBody>
      </p:sp>
      <p:sp>
        <p:nvSpPr>
          <p:cNvPr id="132112" name="Line 16">
            <a:extLst>
              <a:ext uri="{FF2B5EF4-FFF2-40B4-BE49-F238E27FC236}">
                <a16:creationId xmlns:a16="http://schemas.microsoft.com/office/drawing/2014/main" id="{12B05B91-5A21-7018-9E0A-893B2FCD9168}"/>
              </a:ext>
            </a:extLst>
          </p:cNvPr>
          <p:cNvSpPr>
            <a:spLocks noChangeShapeType="1"/>
          </p:cNvSpPr>
          <p:nvPr/>
        </p:nvSpPr>
        <p:spPr bwMode="auto">
          <a:xfrm flipH="1" flipV="1">
            <a:off x="1619250" y="4076700"/>
            <a:ext cx="4284663" cy="75723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AU" dirty="0"/>
          </a:p>
        </p:txBody>
      </p:sp>
      <p:sp>
        <p:nvSpPr>
          <p:cNvPr id="132113" name="Line 17">
            <a:extLst>
              <a:ext uri="{FF2B5EF4-FFF2-40B4-BE49-F238E27FC236}">
                <a16:creationId xmlns:a16="http://schemas.microsoft.com/office/drawing/2014/main" id="{6DDCA294-9FEB-EA2D-457C-FA83301F67F9}"/>
              </a:ext>
            </a:extLst>
          </p:cNvPr>
          <p:cNvSpPr>
            <a:spLocks noChangeShapeType="1"/>
          </p:cNvSpPr>
          <p:nvPr/>
        </p:nvSpPr>
        <p:spPr bwMode="auto">
          <a:xfrm flipV="1">
            <a:off x="5795963" y="4833938"/>
            <a:ext cx="114300" cy="9017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AU" dirty="0"/>
          </a:p>
        </p:txBody>
      </p:sp>
      <p:sp>
        <p:nvSpPr>
          <p:cNvPr id="132114" name="Line 18">
            <a:extLst>
              <a:ext uri="{FF2B5EF4-FFF2-40B4-BE49-F238E27FC236}">
                <a16:creationId xmlns:a16="http://schemas.microsoft.com/office/drawing/2014/main" id="{873310A9-39EA-37AE-A301-C58577814FFB}"/>
              </a:ext>
            </a:extLst>
          </p:cNvPr>
          <p:cNvSpPr>
            <a:spLocks noChangeShapeType="1"/>
          </p:cNvSpPr>
          <p:nvPr/>
        </p:nvSpPr>
        <p:spPr bwMode="auto">
          <a:xfrm flipH="1">
            <a:off x="4643438" y="2349500"/>
            <a:ext cx="936625" cy="8636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AU" dirty="0"/>
          </a:p>
        </p:txBody>
      </p:sp>
      <p:sp>
        <p:nvSpPr>
          <p:cNvPr id="132115" name="Line 19">
            <a:extLst>
              <a:ext uri="{FF2B5EF4-FFF2-40B4-BE49-F238E27FC236}">
                <a16:creationId xmlns:a16="http://schemas.microsoft.com/office/drawing/2014/main" id="{8682FCEA-01B3-5ACF-D9D6-C281400A7A12}"/>
              </a:ext>
            </a:extLst>
          </p:cNvPr>
          <p:cNvSpPr>
            <a:spLocks noChangeShapeType="1"/>
          </p:cNvSpPr>
          <p:nvPr/>
        </p:nvSpPr>
        <p:spPr bwMode="auto">
          <a:xfrm flipH="1" flipV="1">
            <a:off x="1800225" y="4113213"/>
            <a:ext cx="3887788" cy="9366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AU" dirty="0"/>
          </a:p>
        </p:txBody>
      </p:sp>
      <p:sp>
        <p:nvSpPr>
          <p:cNvPr id="132116" name="Line 20">
            <a:extLst>
              <a:ext uri="{FF2B5EF4-FFF2-40B4-BE49-F238E27FC236}">
                <a16:creationId xmlns:a16="http://schemas.microsoft.com/office/drawing/2014/main" id="{AEC3E31E-1EC3-EDDA-D3D5-A1F701C1A29F}"/>
              </a:ext>
            </a:extLst>
          </p:cNvPr>
          <p:cNvSpPr>
            <a:spLocks noChangeShapeType="1"/>
          </p:cNvSpPr>
          <p:nvPr/>
        </p:nvSpPr>
        <p:spPr bwMode="auto">
          <a:xfrm flipV="1">
            <a:off x="2016125" y="3284538"/>
            <a:ext cx="2411413" cy="79216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AU" dirty="0"/>
          </a:p>
        </p:txBody>
      </p:sp>
      <p:sp>
        <p:nvSpPr>
          <p:cNvPr id="132117" name="Line 21">
            <a:extLst>
              <a:ext uri="{FF2B5EF4-FFF2-40B4-BE49-F238E27FC236}">
                <a16:creationId xmlns:a16="http://schemas.microsoft.com/office/drawing/2014/main" id="{DFF42D98-3319-656E-0153-1CDB639DA38C}"/>
              </a:ext>
            </a:extLst>
          </p:cNvPr>
          <p:cNvSpPr>
            <a:spLocks noChangeShapeType="1"/>
          </p:cNvSpPr>
          <p:nvPr/>
        </p:nvSpPr>
        <p:spPr bwMode="auto">
          <a:xfrm flipH="1">
            <a:off x="2806700" y="5049838"/>
            <a:ext cx="2881313" cy="6858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AU" dirty="0"/>
          </a:p>
        </p:txBody>
      </p:sp>
      <p:sp>
        <p:nvSpPr>
          <p:cNvPr id="27669" name="Oval 22">
            <a:extLst>
              <a:ext uri="{FF2B5EF4-FFF2-40B4-BE49-F238E27FC236}">
                <a16:creationId xmlns:a16="http://schemas.microsoft.com/office/drawing/2014/main" id="{E031FF07-65C3-9B3F-FCE6-CF0DEC7B6144}"/>
              </a:ext>
            </a:extLst>
          </p:cNvPr>
          <p:cNvSpPr>
            <a:spLocks noChangeArrowheads="1"/>
          </p:cNvSpPr>
          <p:nvPr/>
        </p:nvSpPr>
        <p:spPr bwMode="auto">
          <a:xfrm>
            <a:off x="7235825" y="3032125"/>
            <a:ext cx="215900" cy="215900"/>
          </a:xfrm>
          <a:prstGeom prst="ellipse">
            <a:avLst/>
          </a:prstGeom>
          <a:solidFill>
            <a:srgbClr val="FF0000">
              <a:alpha val="89803"/>
            </a:srgbClr>
          </a:solid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dirty="0">
              <a:solidFill>
                <a:schemeClr val="tx1"/>
              </a:solidFill>
            </a:endParaRPr>
          </a:p>
        </p:txBody>
      </p:sp>
      <p:sp>
        <p:nvSpPr>
          <p:cNvPr id="27670" name="Oval 23">
            <a:extLst>
              <a:ext uri="{FF2B5EF4-FFF2-40B4-BE49-F238E27FC236}">
                <a16:creationId xmlns:a16="http://schemas.microsoft.com/office/drawing/2014/main" id="{5E4DFCC9-DF85-A101-E6B9-1F283F375E98}"/>
              </a:ext>
            </a:extLst>
          </p:cNvPr>
          <p:cNvSpPr>
            <a:spLocks noChangeArrowheads="1"/>
          </p:cNvSpPr>
          <p:nvPr/>
        </p:nvSpPr>
        <p:spPr bwMode="auto">
          <a:xfrm>
            <a:off x="6804025" y="3068638"/>
            <a:ext cx="215900" cy="215900"/>
          </a:xfrm>
          <a:prstGeom prst="ellipse">
            <a:avLst/>
          </a:prstGeom>
          <a:solidFill>
            <a:srgbClr val="FF0000">
              <a:alpha val="89803"/>
            </a:srgbClr>
          </a:solid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dirty="0">
              <a:solidFill>
                <a:schemeClr val="tx1"/>
              </a:solidFill>
            </a:endParaRPr>
          </a:p>
        </p:txBody>
      </p:sp>
      <p:sp>
        <p:nvSpPr>
          <p:cNvPr id="27671" name="Oval 24">
            <a:extLst>
              <a:ext uri="{FF2B5EF4-FFF2-40B4-BE49-F238E27FC236}">
                <a16:creationId xmlns:a16="http://schemas.microsoft.com/office/drawing/2014/main" id="{2A5C801E-F28D-6A97-1F7A-46BBCA4A26A7}"/>
              </a:ext>
            </a:extLst>
          </p:cNvPr>
          <p:cNvSpPr>
            <a:spLocks noChangeArrowheads="1"/>
          </p:cNvSpPr>
          <p:nvPr/>
        </p:nvSpPr>
        <p:spPr bwMode="auto">
          <a:xfrm>
            <a:off x="7019925" y="3752850"/>
            <a:ext cx="215900" cy="215900"/>
          </a:xfrm>
          <a:prstGeom prst="ellipse">
            <a:avLst/>
          </a:prstGeom>
          <a:solidFill>
            <a:srgbClr val="FF0000">
              <a:alpha val="89803"/>
            </a:srgbClr>
          </a:solid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dirty="0">
              <a:solidFill>
                <a:schemeClr val="tx1"/>
              </a:solidFill>
            </a:endParaRPr>
          </a:p>
        </p:txBody>
      </p:sp>
      <p:sp>
        <p:nvSpPr>
          <p:cNvPr id="27672" name="Oval 25">
            <a:extLst>
              <a:ext uri="{FF2B5EF4-FFF2-40B4-BE49-F238E27FC236}">
                <a16:creationId xmlns:a16="http://schemas.microsoft.com/office/drawing/2014/main" id="{36E3494B-6866-1305-4589-2EC45A806AE4}"/>
              </a:ext>
            </a:extLst>
          </p:cNvPr>
          <p:cNvSpPr>
            <a:spLocks noChangeArrowheads="1"/>
          </p:cNvSpPr>
          <p:nvPr/>
        </p:nvSpPr>
        <p:spPr bwMode="auto">
          <a:xfrm>
            <a:off x="6516688" y="4113213"/>
            <a:ext cx="215900" cy="215900"/>
          </a:xfrm>
          <a:prstGeom prst="ellipse">
            <a:avLst/>
          </a:prstGeom>
          <a:solidFill>
            <a:srgbClr val="0000FF">
              <a:alpha val="89803"/>
            </a:srgbClr>
          </a:solidFill>
          <a:ln w="9525">
            <a:solidFill>
              <a:srgbClr val="0000FF"/>
            </a:solidFill>
            <a:round/>
            <a:headEnd/>
            <a:tailEnd/>
          </a:ln>
        </p:spPr>
        <p:txBody>
          <a:bodyPr wrap="none" anchor="ct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dirty="0">
              <a:solidFill>
                <a:schemeClr val="tx1"/>
              </a:solidFill>
            </a:endParaRPr>
          </a:p>
        </p:txBody>
      </p:sp>
      <p:sp>
        <p:nvSpPr>
          <p:cNvPr id="27673" name="Oval 26">
            <a:extLst>
              <a:ext uri="{FF2B5EF4-FFF2-40B4-BE49-F238E27FC236}">
                <a16:creationId xmlns:a16="http://schemas.microsoft.com/office/drawing/2014/main" id="{81B4CE37-3907-4A5B-D161-CC23105EA079}"/>
              </a:ext>
            </a:extLst>
          </p:cNvPr>
          <p:cNvSpPr>
            <a:spLocks noChangeArrowheads="1"/>
          </p:cNvSpPr>
          <p:nvPr/>
        </p:nvSpPr>
        <p:spPr bwMode="auto">
          <a:xfrm>
            <a:off x="7596188" y="4113213"/>
            <a:ext cx="215900" cy="215900"/>
          </a:xfrm>
          <a:prstGeom prst="ellipse">
            <a:avLst/>
          </a:prstGeom>
          <a:solidFill>
            <a:srgbClr val="0000FF">
              <a:alpha val="89803"/>
            </a:srgbClr>
          </a:solidFill>
          <a:ln w="9525">
            <a:solidFill>
              <a:srgbClr val="0000FF"/>
            </a:solidFill>
            <a:round/>
            <a:headEnd/>
            <a:tailEnd/>
          </a:ln>
        </p:spPr>
        <p:txBody>
          <a:bodyPr wrap="none" anchor="ct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dirty="0">
              <a:solidFill>
                <a:schemeClr val="tx1"/>
              </a:solidFill>
            </a:endParaRPr>
          </a:p>
        </p:txBody>
      </p:sp>
      <p:sp>
        <p:nvSpPr>
          <p:cNvPr id="132123" name="AutoShape 27">
            <a:extLst>
              <a:ext uri="{FF2B5EF4-FFF2-40B4-BE49-F238E27FC236}">
                <a16:creationId xmlns:a16="http://schemas.microsoft.com/office/drawing/2014/main" id="{664EB5BC-494D-81F0-39E1-F603FA22908E}"/>
              </a:ext>
            </a:extLst>
          </p:cNvPr>
          <p:cNvSpPr>
            <a:spLocks noChangeArrowheads="1"/>
          </p:cNvSpPr>
          <p:nvPr/>
        </p:nvSpPr>
        <p:spPr bwMode="auto">
          <a:xfrm>
            <a:off x="4470400" y="2205038"/>
            <a:ext cx="1439863" cy="3816350"/>
          </a:xfrm>
          <a:prstGeom prst="roundRect">
            <a:avLst>
              <a:gd name="adj" fmla="val 16667"/>
            </a:avLst>
          </a:prstGeom>
          <a:solidFill>
            <a:srgbClr val="008000">
              <a:alpha val="23921"/>
            </a:srgbClr>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dirty="0">
              <a:solidFill>
                <a:schemeClr val="tx1"/>
              </a:solidFill>
            </a:endParaRPr>
          </a:p>
        </p:txBody>
      </p:sp>
      <p:sp>
        <p:nvSpPr>
          <p:cNvPr id="27675" name="Text Box 27">
            <a:extLst>
              <a:ext uri="{FF2B5EF4-FFF2-40B4-BE49-F238E27FC236}">
                <a16:creationId xmlns:a16="http://schemas.microsoft.com/office/drawing/2014/main" id="{6A77205D-D30E-0F90-E38A-439EFA171195}"/>
              </a:ext>
            </a:extLst>
          </p:cNvPr>
          <p:cNvSpPr txBox="1">
            <a:spLocks noChangeArrowheads="1"/>
          </p:cNvSpPr>
          <p:nvPr/>
        </p:nvSpPr>
        <p:spPr bwMode="auto">
          <a:xfrm>
            <a:off x="0" y="381000"/>
            <a:ext cx="7812088"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Font typeface="Arial" panose="020B0604020202020204" pitchFamily="34" charset="0"/>
              <a:buChar char="•"/>
              <a:defRPr sz="32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0090"/>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AU" altLang="en-US" sz="4000" dirty="0">
                <a:solidFill>
                  <a:schemeClr val="tx1"/>
                </a:solidFill>
              </a:rPr>
              <a:t>PErforM task - worksheet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32100"/>
                                        </p:tgtEl>
                                        <p:attrNameLst>
                                          <p:attrName>style.visibility</p:attrName>
                                        </p:attrNameLst>
                                      </p:cBhvr>
                                      <p:to>
                                        <p:strVal val="visible"/>
                                      </p:to>
                                    </p:set>
                                    <p:animEffect transition="in" filter="diamond(in)">
                                      <p:cBhvr>
                                        <p:cTn id="7" dur="1000"/>
                                        <p:tgtEl>
                                          <p:spTgt spid="132100"/>
                                        </p:tgtEl>
                                      </p:cBhvr>
                                    </p:animEffect>
                                  </p:childTnLst>
                                </p:cTn>
                              </p:par>
                              <p:par>
                                <p:cTn id="8" presetID="8" presetClass="entr" presetSubtype="16" fill="hold" nodeType="withEffect">
                                  <p:stCondLst>
                                    <p:cond delay="0"/>
                                  </p:stCondLst>
                                  <p:childTnLst>
                                    <p:set>
                                      <p:cBhvr>
                                        <p:cTn id="9" dur="1" fill="hold">
                                          <p:stCondLst>
                                            <p:cond delay="0"/>
                                          </p:stCondLst>
                                        </p:cTn>
                                        <p:tgtEl>
                                          <p:spTgt spid="132102"/>
                                        </p:tgtEl>
                                        <p:attrNameLst>
                                          <p:attrName>style.visibility</p:attrName>
                                        </p:attrNameLst>
                                      </p:cBhvr>
                                      <p:to>
                                        <p:strVal val="visible"/>
                                      </p:to>
                                    </p:set>
                                    <p:animEffect transition="in" filter="diamond(in)">
                                      <p:cBhvr>
                                        <p:cTn id="10" dur="1000"/>
                                        <p:tgtEl>
                                          <p:spTgt spid="132102"/>
                                        </p:tgtEl>
                                      </p:cBhvr>
                                    </p:animEffect>
                                  </p:childTnLst>
                                </p:cTn>
                              </p:par>
                              <p:par>
                                <p:cTn id="11" presetID="8" presetClass="entr" presetSubtype="16" fill="hold" nodeType="withEffect">
                                  <p:stCondLst>
                                    <p:cond delay="0"/>
                                  </p:stCondLst>
                                  <p:childTnLst>
                                    <p:set>
                                      <p:cBhvr>
                                        <p:cTn id="12" dur="1" fill="hold">
                                          <p:stCondLst>
                                            <p:cond delay="0"/>
                                          </p:stCondLst>
                                        </p:cTn>
                                        <p:tgtEl>
                                          <p:spTgt spid="132101"/>
                                        </p:tgtEl>
                                        <p:attrNameLst>
                                          <p:attrName>style.visibility</p:attrName>
                                        </p:attrNameLst>
                                      </p:cBhvr>
                                      <p:to>
                                        <p:strVal val="visible"/>
                                      </p:to>
                                    </p:set>
                                    <p:animEffect transition="in" filter="diamond(in)">
                                      <p:cBhvr>
                                        <p:cTn id="13" dur="1000"/>
                                        <p:tgtEl>
                                          <p:spTgt spid="132101"/>
                                        </p:tgtEl>
                                      </p:cBhvr>
                                    </p:animEffect>
                                  </p:childTnLst>
                                </p:cTn>
                              </p:par>
                              <p:par>
                                <p:cTn id="14" presetID="8" presetClass="entr" presetSubtype="16" fill="hold" nodeType="withEffect">
                                  <p:stCondLst>
                                    <p:cond delay="0"/>
                                  </p:stCondLst>
                                  <p:childTnLst>
                                    <p:set>
                                      <p:cBhvr>
                                        <p:cTn id="15" dur="1" fill="hold">
                                          <p:stCondLst>
                                            <p:cond delay="0"/>
                                          </p:stCondLst>
                                        </p:cTn>
                                        <p:tgtEl>
                                          <p:spTgt spid="132104"/>
                                        </p:tgtEl>
                                        <p:attrNameLst>
                                          <p:attrName>style.visibility</p:attrName>
                                        </p:attrNameLst>
                                      </p:cBhvr>
                                      <p:to>
                                        <p:strVal val="visible"/>
                                      </p:to>
                                    </p:set>
                                    <p:animEffect transition="in" filter="diamond(in)">
                                      <p:cBhvr>
                                        <p:cTn id="16" dur="1000"/>
                                        <p:tgtEl>
                                          <p:spTgt spid="132104"/>
                                        </p:tgtEl>
                                      </p:cBhvr>
                                    </p:animEffect>
                                  </p:childTnLst>
                                </p:cTn>
                              </p:par>
                              <p:par>
                                <p:cTn id="17" presetID="8" presetClass="entr" presetSubtype="16" fill="hold" nodeType="withEffect">
                                  <p:stCondLst>
                                    <p:cond delay="0"/>
                                  </p:stCondLst>
                                  <p:childTnLst>
                                    <p:set>
                                      <p:cBhvr>
                                        <p:cTn id="18" dur="1" fill="hold">
                                          <p:stCondLst>
                                            <p:cond delay="0"/>
                                          </p:stCondLst>
                                        </p:cTn>
                                        <p:tgtEl>
                                          <p:spTgt spid="132103"/>
                                        </p:tgtEl>
                                        <p:attrNameLst>
                                          <p:attrName>style.visibility</p:attrName>
                                        </p:attrNameLst>
                                      </p:cBhvr>
                                      <p:to>
                                        <p:strVal val="visible"/>
                                      </p:to>
                                    </p:set>
                                    <p:animEffect transition="in" filter="diamond(in)">
                                      <p:cBhvr>
                                        <p:cTn id="19" dur="1000"/>
                                        <p:tgtEl>
                                          <p:spTgt spid="13210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132110"/>
                                        </p:tgtEl>
                                        <p:attrNameLst>
                                          <p:attrName>style.visibility</p:attrName>
                                        </p:attrNameLst>
                                      </p:cBhvr>
                                      <p:to>
                                        <p:strVal val="visible"/>
                                      </p:to>
                                    </p:set>
                                    <p:animEffect transition="in" filter="checkerboard(across)">
                                      <p:cBhvr>
                                        <p:cTn id="24" dur="500"/>
                                        <p:tgtEl>
                                          <p:spTgt spid="132110"/>
                                        </p:tgtEl>
                                      </p:cBhvr>
                                    </p:animEffect>
                                  </p:childTnLst>
                                </p:cTn>
                              </p:par>
                              <p:par>
                                <p:cTn id="25" presetID="5" presetClass="entr" presetSubtype="10" fill="hold" nodeType="withEffect">
                                  <p:stCondLst>
                                    <p:cond delay="0"/>
                                  </p:stCondLst>
                                  <p:childTnLst>
                                    <p:set>
                                      <p:cBhvr>
                                        <p:cTn id="26" dur="1" fill="hold">
                                          <p:stCondLst>
                                            <p:cond delay="0"/>
                                          </p:stCondLst>
                                        </p:cTn>
                                        <p:tgtEl>
                                          <p:spTgt spid="132111"/>
                                        </p:tgtEl>
                                        <p:attrNameLst>
                                          <p:attrName>style.visibility</p:attrName>
                                        </p:attrNameLst>
                                      </p:cBhvr>
                                      <p:to>
                                        <p:strVal val="visible"/>
                                      </p:to>
                                    </p:set>
                                    <p:animEffect transition="in" filter="checkerboard(across)">
                                      <p:cBhvr>
                                        <p:cTn id="27" dur="500"/>
                                        <p:tgtEl>
                                          <p:spTgt spid="132111"/>
                                        </p:tgtEl>
                                      </p:cBhvr>
                                    </p:animEffect>
                                  </p:childTnLst>
                                </p:cTn>
                              </p:par>
                              <p:par>
                                <p:cTn id="28" presetID="5" presetClass="entr" presetSubtype="10" fill="hold" nodeType="withEffect">
                                  <p:stCondLst>
                                    <p:cond delay="0"/>
                                  </p:stCondLst>
                                  <p:childTnLst>
                                    <p:set>
                                      <p:cBhvr>
                                        <p:cTn id="29" dur="1" fill="hold">
                                          <p:stCondLst>
                                            <p:cond delay="0"/>
                                          </p:stCondLst>
                                        </p:cTn>
                                        <p:tgtEl>
                                          <p:spTgt spid="132112"/>
                                        </p:tgtEl>
                                        <p:attrNameLst>
                                          <p:attrName>style.visibility</p:attrName>
                                        </p:attrNameLst>
                                      </p:cBhvr>
                                      <p:to>
                                        <p:strVal val="visible"/>
                                      </p:to>
                                    </p:set>
                                    <p:animEffect transition="in" filter="checkerboard(across)">
                                      <p:cBhvr>
                                        <p:cTn id="30" dur="500"/>
                                        <p:tgtEl>
                                          <p:spTgt spid="132112"/>
                                        </p:tgtEl>
                                      </p:cBhvr>
                                    </p:animEffect>
                                  </p:childTnLst>
                                </p:cTn>
                              </p:par>
                              <p:par>
                                <p:cTn id="31" presetID="5" presetClass="entr" presetSubtype="10" fill="hold" nodeType="withEffect">
                                  <p:stCondLst>
                                    <p:cond delay="0"/>
                                  </p:stCondLst>
                                  <p:childTnLst>
                                    <p:set>
                                      <p:cBhvr>
                                        <p:cTn id="32" dur="1" fill="hold">
                                          <p:stCondLst>
                                            <p:cond delay="0"/>
                                          </p:stCondLst>
                                        </p:cTn>
                                        <p:tgtEl>
                                          <p:spTgt spid="132113"/>
                                        </p:tgtEl>
                                        <p:attrNameLst>
                                          <p:attrName>style.visibility</p:attrName>
                                        </p:attrNameLst>
                                      </p:cBhvr>
                                      <p:to>
                                        <p:strVal val="visible"/>
                                      </p:to>
                                    </p:set>
                                    <p:animEffect transition="in" filter="checkerboard(across)">
                                      <p:cBhvr>
                                        <p:cTn id="33" dur="500"/>
                                        <p:tgtEl>
                                          <p:spTgt spid="13211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nodeType="clickEffect">
                                  <p:stCondLst>
                                    <p:cond delay="0"/>
                                  </p:stCondLst>
                                  <p:childTnLst>
                                    <p:set>
                                      <p:cBhvr>
                                        <p:cTn id="37" dur="1" fill="hold">
                                          <p:stCondLst>
                                            <p:cond delay="0"/>
                                          </p:stCondLst>
                                        </p:cTn>
                                        <p:tgtEl>
                                          <p:spTgt spid="132105"/>
                                        </p:tgtEl>
                                        <p:attrNameLst>
                                          <p:attrName>style.visibility</p:attrName>
                                        </p:attrNameLst>
                                      </p:cBhvr>
                                      <p:to>
                                        <p:strVal val="visible"/>
                                      </p:to>
                                    </p:set>
                                    <p:animEffect transition="in" filter="diamond(in)">
                                      <p:cBhvr>
                                        <p:cTn id="38" dur="1000"/>
                                        <p:tgtEl>
                                          <p:spTgt spid="132105"/>
                                        </p:tgtEl>
                                      </p:cBhvr>
                                    </p:animEffect>
                                  </p:childTnLst>
                                </p:cTn>
                              </p:par>
                              <p:par>
                                <p:cTn id="39" presetID="8" presetClass="entr" presetSubtype="16" fill="hold" nodeType="withEffect">
                                  <p:stCondLst>
                                    <p:cond delay="0"/>
                                  </p:stCondLst>
                                  <p:childTnLst>
                                    <p:set>
                                      <p:cBhvr>
                                        <p:cTn id="40" dur="1" fill="hold">
                                          <p:stCondLst>
                                            <p:cond delay="0"/>
                                          </p:stCondLst>
                                        </p:cTn>
                                        <p:tgtEl>
                                          <p:spTgt spid="132106"/>
                                        </p:tgtEl>
                                        <p:attrNameLst>
                                          <p:attrName>style.visibility</p:attrName>
                                        </p:attrNameLst>
                                      </p:cBhvr>
                                      <p:to>
                                        <p:strVal val="visible"/>
                                      </p:to>
                                    </p:set>
                                    <p:animEffect transition="in" filter="diamond(in)">
                                      <p:cBhvr>
                                        <p:cTn id="41" dur="1000"/>
                                        <p:tgtEl>
                                          <p:spTgt spid="132106"/>
                                        </p:tgtEl>
                                      </p:cBhvr>
                                    </p:animEffect>
                                  </p:childTnLst>
                                </p:cTn>
                              </p:par>
                              <p:par>
                                <p:cTn id="42" presetID="8" presetClass="entr" presetSubtype="16" fill="hold" nodeType="withEffect">
                                  <p:stCondLst>
                                    <p:cond delay="0"/>
                                  </p:stCondLst>
                                  <p:childTnLst>
                                    <p:set>
                                      <p:cBhvr>
                                        <p:cTn id="43" dur="1" fill="hold">
                                          <p:stCondLst>
                                            <p:cond delay="0"/>
                                          </p:stCondLst>
                                        </p:cTn>
                                        <p:tgtEl>
                                          <p:spTgt spid="132107"/>
                                        </p:tgtEl>
                                        <p:attrNameLst>
                                          <p:attrName>style.visibility</p:attrName>
                                        </p:attrNameLst>
                                      </p:cBhvr>
                                      <p:to>
                                        <p:strVal val="visible"/>
                                      </p:to>
                                    </p:set>
                                    <p:animEffect transition="in" filter="diamond(in)">
                                      <p:cBhvr>
                                        <p:cTn id="44" dur="1000"/>
                                        <p:tgtEl>
                                          <p:spTgt spid="132107"/>
                                        </p:tgtEl>
                                      </p:cBhvr>
                                    </p:animEffect>
                                  </p:childTnLst>
                                </p:cTn>
                              </p:par>
                              <p:par>
                                <p:cTn id="45" presetID="8" presetClass="entr" presetSubtype="16" fill="hold" nodeType="withEffect">
                                  <p:stCondLst>
                                    <p:cond delay="0"/>
                                  </p:stCondLst>
                                  <p:childTnLst>
                                    <p:set>
                                      <p:cBhvr>
                                        <p:cTn id="46" dur="1" fill="hold">
                                          <p:stCondLst>
                                            <p:cond delay="0"/>
                                          </p:stCondLst>
                                        </p:cTn>
                                        <p:tgtEl>
                                          <p:spTgt spid="132108"/>
                                        </p:tgtEl>
                                        <p:attrNameLst>
                                          <p:attrName>style.visibility</p:attrName>
                                        </p:attrNameLst>
                                      </p:cBhvr>
                                      <p:to>
                                        <p:strVal val="visible"/>
                                      </p:to>
                                    </p:set>
                                    <p:animEffect transition="in" filter="diamond(in)">
                                      <p:cBhvr>
                                        <p:cTn id="47" dur="1000"/>
                                        <p:tgtEl>
                                          <p:spTgt spid="132108"/>
                                        </p:tgtEl>
                                      </p:cBhvr>
                                    </p:animEffect>
                                  </p:childTnLst>
                                </p:cTn>
                              </p:par>
                              <p:par>
                                <p:cTn id="48" presetID="8" presetClass="entr" presetSubtype="16" fill="hold" nodeType="withEffect">
                                  <p:stCondLst>
                                    <p:cond delay="0"/>
                                  </p:stCondLst>
                                  <p:childTnLst>
                                    <p:set>
                                      <p:cBhvr>
                                        <p:cTn id="49" dur="1" fill="hold">
                                          <p:stCondLst>
                                            <p:cond delay="0"/>
                                          </p:stCondLst>
                                        </p:cTn>
                                        <p:tgtEl>
                                          <p:spTgt spid="132109"/>
                                        </p:tgtEl>
                                        <p:attrNameLst>
                                          <p:attrName>style.visibility</p:attrName>
                                        </p:attrNameLst>
                                      </p:cBhvr>
                                      <p:to>
                                        <p:strVal val="visible"/>
                                      </p:to>
                                    </p:set>
                                    <p:animEffect transition="in" filter="diamond(in)">
                                      <p:cBhvr>
                                        <p:cTn id="50" dur="1000"/>
                                        <p:tgtEl>
                                          <p:spTgt spid="13210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 presetClass="entr" presetSubtype="10" fill="hold" nodeType="clickEffect">
                                  <p:stCondLst>
                                    <p:cond delay="0"/>
                                  </p:stCondLst>
                                  <p:childTnLst>
                                    <p:set>
                                      <p:cBhvr>
                                        <p:cTn id="54" dur="1" fill="hold">
                                          <p:stCondLst>
                                            <p:cond delay="0"/>
                                          </p:stCondLst>
                                        </p:cTn>
                                        <p:tgtEl>
                                          <p:spTgt spid="132114"/>
                                        </p:tgtEl>
                                        <p:attrNameLst>
                                          <p:attrName>style.visibility</p:attrName>
                                        </p:attrNameLst>
                                      </p:cBhvr>
                                      <p:to>
                                        <p:strVal val="visible"/>
                                      </p:to>
                                    </p:set>
                                    <p:animEffect transition="in" filter="checkerboard(across)">
                                      <p:cBhvr>
                                        <p:cTn id="55" dur="500"/>
                                        <p:tgtEl>
                                          <p:spTgt spid="132114"/>
                                        </p:tgtEl>
                                      </p:cBhvr>
                                    </p:animEffect>
                                  </p:childTnLst>
                                </p:cTn>
                              </p:par>
                              <p:par>
                                <p:cTn id="56" presetID="5" presetClass="entr" presetSubtype="10" fill="hold" nodeType="withEffect">
                                  <p:stCondLst>
                                    <p:cond delay="0"/>
                                  </p:stCondLst>
                                  <p:childTnLst>
                                    <p:set>
                                      <p:cBhvr>
                                        <p:cTn id="57" dur="1" fill="hold">
                                          <p:stCondLst>
                                            <p:cond delay="0"/>
                                          </p:stCondLst>
                                        </p:cTn>
                                        <p:tgtEl>
                                          <p:spTgt spid="132115"/>
                                        </p:tgtEl>
                                        <p:attrNameLst>
                                          <p:attrName>style.visibility</p:attrName>
                                        </p:attrNameLst>
                                      </p:cBhvr>
                                      <p:to>
                                        <p:strVal val="visible"/>
                                      </p:to>
                                    </p:set>
                                    <p:animEffect transition="in" filter="checkerboard(across)">
                                      <p:cBhvr>
                                        <p:cTn id="58" dur="500"/>
                                        <p:tgtEl>
                                          <p:spTgt spid="132115"/>
                                        </p:tgtEl>
                                      </p:cBhvr>
                                    </p:animEffect>
                                  </p:childTnLst>
                                </p:cTn>
                              </p:par>
                              <p:par>
                                <p:cTn id="59" presetID="5" presetClass="entr" presetSubtype="10" fill="hold" nodeType="withEffect">
                                  <p:stCondLst>
                                    <p:cond delay="0"/>
                                  </p:stCondLst>
                                  <p:childTnLst>
                                    <p:set>
                                      <p:cBhvr>
                                        <p:cTn id="60" dur="1" fill="hold">
                                          <p:stCondLst>
                                            <p:cond delay="0"/>
                                          </p:stCondLst>
                                        </p:cTn>
                                        <p:tgtEl>
                                          <p:spTgt spid="132116"/>
                                        </p:tgtEl>
                                        <p:attrNameLst>
                                          <p:attrName>style.visibility</p:attrName>
                                        </p:attrNameLst>
                                      </p:cBhvr>
                                      <p:to>
                                        <p:strVal val="visible"/>
                                      </p:to>
                                    </p:set>
                                    <p:animEffect transition="in" filter="checkerboard(across)">
                                      <p:cBhvr>
                                        <p:cTn id="61" dur="500"/>
                                        <p:tgtEl>
                                          <p:spTgt spid="132116"/>
                                        </p:tgtEl>
                                      </p:cBhvr>
                                    </p:animEffect>
                                  </p:childTnLst>
                                </p:cTn>
                              </p:par>
                              <p:par>
                                <p:cTn id="62" presetID="5" presetClass="entr" presetSubtype="10" fill="hold" nodeType="withEffect">
                                  <p:stCondLst>
                                    <p:cond delay="0"/>
                                  </p:stCondLst>
                                  <p:childTnLst>
                                    <p:set>
                                      <p:cBhvr>
                                        <p:cTn id="63" dur="1" fill="hold">
                                          <p:stCondLst>
                                            <p:cond delay="0"/>
                                          </p:stCondLst>
                                        </p:cTn>
                                        <p:tgtEl>
                                          <p:spTgt spid="132117"/>
                                        </p:tgtEl>
                                        <p:attrNameLst>
                                          <p:attrName>style.visibility</p:attrName>
                                        </p:attrNameLst>
                                      </p:cBhvr>
                                      <p:to>
                                        <p:strVal val="visible"/>
                                      </p:to>
                                    </p:set>
                                    <p:animEffect transition="in" filter="checkerboard(across)">
                                      <p:cBhvr>
                                        <p:cTn id="64" dur="500"/>
                                        <p:tgtEl>
                                          <p:spTgt spid="13211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132123"/>
                                        </p:tgtEl>
                                        <p:attrNameLst>
                                          <p:attrName>style.visibility</p:attrName>
                                        </p:attrNameLst>
                                      </p:cBhvr>
                                      <p:to>
                                        <p:strVal val="visible"/>
                                      </p:to>
                                    </p:set>
                                    <p:anim calcmode="lin" valueType="num">
                                      <p:cBhvr additive="base">
                                        <p:cTn id="69" dur="500" fill="hold"/>
                                        <p:tgtEl>
                                          <p:spTgt spid="132123"/>
                                        </p:tgtEl>
                                        <p:attrNameLst>
                                          <p:attrName>ppt_x</p:attrName>
                                        </p:attrNameLst>
                                      </p:cBhvr>
                                      <p:tavLst>
                                        <p:tav tm="0">
                                          <p:val>
                                            <p:strVal val="#ppt_x"/>
                                          </p:val>
                                        </p:tav>
                                        <p:tav tm="100000">
                                          <p:val>
                                            <p:strVal val="#ppt_x"/>
                                          </p:val>
                                        </p:tav>
                                      </p:tavLst>
                                    </p:anim>
                                    <p:anim calcmode="lin" valueType="num">
                                      <p:cBhvr additive="base">
                                        <p:cTn id="70" dur="500" fill="hold"/>
                                        <p:tgtEl>
                                          <p:spTgt spid="132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animBg="1"/>
      <p:bldP spid="132101" grpId="0" animBg="1"/>
      <p:bldP spid="132102" grpId="0" animBg="1"/>
      <p:bldP spid="132103" grpId="0" animBg="1"/>
      <p:bldP spid="132104" grpId="0" animBg="1"/>
      <p:bldP spid="132105" grpId="0" animBg="1"/>
      <p:bldP spid="132106" grpId="0" animBg="1"/>
      <p:bldP spid="132107" grpId="0" animBg="1"/>
      <p:bldP spid="132108" grpId="0" animBg="1"/>
      <p:bldP spid="132109" grpId="0" animBg="1"/>
      <p:bldP spid="1321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WHSQ PPT templat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1800" b="0" i="0" u="none" strike="noStrike" kern="1200" cap="none" spc="0" normalizeH="0" baseline="0" noProof="0" dirty="0" smtClean="0">
            <a:ln>
              <a:noFill/>
            </a:ln>
            <a:solidFill>
              <a:srgbClr val="FFFFFF"/>
            </a:solidFill>
            <a:effectLst/>
            <a:uLnTx/>
            <a:uFillTx/>
            <a:latin typeface="Arial"/>
            <a:ea typeface="+mn-ea"/>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WHSQ PPT template</Template>
  <TotalTime>3862</TotalTime>
  <Words>5355</Words>
  <Application>Microsoft Office PowerPoint</Application>
  <PresentationFormat>On-screen Show (4:3)</PresentationFormat>
  <Paragraphs>401</Paragraphs>
  <Slides>30</Slides>
  <Notes>29</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Gulim</vt:lpstr>
      <vt:lpstr>Arial</vt:lpstr>
      <vt:lpstr>Calibri</vt:lpstr>
      <vt:lpstr>Wingdings</vt:lpstr>
      <vt:lpstr>WHSQ PPT template</vt:lpstr>
      <vt:lpstr>PErforM introduction for managers </vt:lpstr>
      <vt:lpstr>Aims of the session</vt:lpstr>
      <vt:lpstr>Musculoskeletal disorders (MSD)</vt:lpstr>
      <vt:lpstr>The legislation</vt:lpstr>
      <vt:lpstr>What does the regulation say?</vt:lpstr>
      <vt:lpstr>Some ways to manage the risk</vt:lpstr>
      <vt:lpstr>What is PErforM?</vt:lpstr>
      <vt:lpstr>PowerPoint Presentation</vt:lpstr>
      <vt:lpstr>PowerPoint Presentation</vt:lpstr>
      <vt:lpstr>Scenario – lifting lid on pre-heater box</vt:lpstr>
      <vt:lpstr>Risk assessment – before control</vt:lpstr>
      <vt:lpstr>PErforM team control measure</vt:lpstr>
      <vt:lpstr>Risk Assessment – after control</vt:lpstr>
      <vt:lpstr>PowerPoint Presentation</vt:lpstr>
      <vt:lpstr>Hierarchy of control</vt:lpstr>
      <vt:lpstr>Administration</vt:lpstr>
      <vt:lpstr>Why lifting technique training is not enough</vt:lpstr>
      <vt:lpstr>Work example</vt:lpstr>
      <vt:lpstr>What type of training is appropriate?</vt:lpstr>
      <vt:lpstr>Potential benefits for business</vt:lpstr>
      <vt:lpstr>Management leadership </vt:lpstr>
      <vt:lpstr>PowerPoint Presentation</vt:lpstr>
      <vt:lpstr>PowerPoint Presentation</vt:lpstr>
      <vt:lpstr>Planning</vt:lpstr>
      <vt:lpstr>Implementation plan</vt:lpstr>
      <vt:lpstr>PErforM implementation</vt:lpstr>
      <vt:lpstr> PErforM resources  </vt:lpstr>
      <vt:lpstr>PErforM – keys to success</vt:lpstr>
      <vt:lpstr>Discussion - Where to from here?</vt:lpstr>
      <vt:lpstr>Contact us</vt:lpstr>
    </vt:vector>
  </TitlesOfParts>
  <Manager/>
  <Company>Department of Justice and Attorney-General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 introduction for managers</dc:title>
  <dc:subject>PErforM introduction for managers Powerpoint presentation</dc:subject>
  <dc:creator>Ergonomics</dc:creator>
  <cp:keywords>PN10994; PErforM; work; team; musculoskeletal; injury; manual; task; tool; Participative Ergonomics for Manual tasks; Manual Task Code of Practice 2010; risk factor; forceful exertions; working postures; repetition; duration; vibration; risk management; team training; evaluation; commitment; site champion;</cp:keywords>
  <dc:description/>
  <cp:lastModifiedBy>Laurie Poke</cp:lastModifiedBy>
  <cp:revision>126</cp:revision>
  <dcterms:created xsi:type="dcterms:W3CDTF">2013-03-18T00:17:30Z</dcterms:created>
  <dcterms:modified xsi:type="dcterms:W3CDTF">2023-08-02T23:40:52Z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514096447</vt:i4>
  </property>
  <property fmtid="{D5CDD505-2E9C-101B-9397-08002B2CF9AE}" pid="3" name="_NewReviewCycle">
    <vt:lpwstr/>
  </property>
  <property fmtid="{D5CDD505-2E9C-101B-9397-08002B2CF9AE}" pid="4" name="_EmailSubject">
    <vt:lpwstr>PErforM document replacement</vt:lpwstr>
  </property>
  <property fmtid="{D5CDD505-2E9C-101B-9397-08002B2CF9AE}" pid="5" name="_AuthorEmail">
    <vt:lpwstr>Michelle.Parks@oir.qld.gov.au</vt:lpwstr>
  </property>
  <property fmtid="{D5CDD505-2E9C-101B-9397-08002B2CF9AE}" pid="6" name="_AuthorEmailDisplayName">
    <vt:lpwstr>Michelle Parks</vt:lpwstr>
  </property>
  <property fmtid="{D5CDD505-2E9C-101B-9397-08002B2CF9AE}" pid="7" name="_PreviousAdHocReviewCycleID">
    <vt:i4>185026866</vt:i4>
  </property>
</Properties>
</file>