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7"/>
  </p:notesMasterIdLst>
  <p:sldIdLst>
    <p:sldId id="261" r:id="rId6"/>
    <p:sldId id="262" r:id="rId7"/>
    <p:sldId id="449" r:id="rId8"/>
    <p:sldId id="452" r:id="rId9"/>
    <p:sldId id="451" r:id="rId10"/>
    <p:sldId id="453" r:id="rId11"/>
    <p:sldId id="472" r:id="rId12"/>
    <p:sldId id="460" r:id="rId13"/>
    <p:sldId id="473" r:id="rId14"/>
    <p:sldId id="462" r:id="rId15"/>
    <p:sldId id="454" r:id="rId16"/>
    <p:sldId id="455" r:id="rId17"/>
    <p:sldId id="456" r:id="rId18"/>
    <p:sldId id="457" r:id="rId19"/>
    <p:sldId id="474" r:id="rId20"/>
    <p:sldId id="475" r:id="rId21"/>
    <p:sldId id="476" r:id="rId22"/>
    <p:sldId id="477" r:id="rId23"/>
    <p:sldId id="468" r:id="rId24"/>
    <p:sldId id="469" r:id="rId25"/>
    <p:sldId id="467" r:id="rId26"/>
    <p:sldId id="478" r:id="rId27"/>
    <p:sldId id="479" r:id="rId28"/>
    <p:sldId id="470" r:id="rId29"/>
    <p:sldId id="481" r:id="rId30"/>
    <p:sldId id="482" r:id="rId31"/>
    <p:sldId id="483" r:id="rId32"/>
    <p:sldId id="480" r:id="rId33"/>
    <p:sldId id="484" r:id="rId34"/>
    <p:sldId id="485" r:id="rId35"/>
    <p:sldId id="25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B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3509C4-E7FA-4D2E-9BCB-0062A320362D}" v="23" dt="2023-11-03T03:14:32.9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72738" autoAdjust="0"/>
  </p:normalViewPr>
  <p:slideViewPr>
    <p:cSldViewPr snapToGrid="0" snapToObjects="1">
      <p:cViewPr varScale="1">
        <p:scale>
          <a:sx n="81" d="100"/>
          <a:sy n="81" d="100"/>
        </p:scale>
        <p:origin x="1464"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995F23-41F7-6548-8DE9-DB26F36762C5}" type="datetimeFigureOut">
              <a:rPr lang="en-US" smtClean="0"/>
              <a:t>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F4CD0A-9B8F-6743-ADAA-DB43F84E12EE}" type="slidenum">
              <a:rPr lang="en-US" smtClean="0"/>
              <a:t>‹#›</a:t>
            </a:fld>
            <a:endParaRPr lang="en-US"/>
          </a:p>
        </p:txBody>
      </p:sp>
    </p:spTree>
    <p:extLst>
      <p:ext uri="{BB962C8B-B14F-4D97-AF65-F5344CB8AC3E}">
        <p14:creationId xmlns:p14="http://schemas.microsoft.com/office/powerpoint/2010/main" val="3027962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kern="1200" dirty="0">
                <a:solidFill>
                  <a:schemeClr val="tx1"/>
                </a:solidFill>
                <a:effectLst/>
                <a:latin typeface="+mn-lt"/>
                <a:ea typeface="ＭＳ Ｐゴシック" pitchFamily="34" charset="-128"/>
                <a:cs typeface="ＭＳ Ｐゴシック" pitchFamily="1" charset="-128"/>
              </a:rPr>
              <a:t>Who is this workshop for?</a:t>
            </a:r>
            <a:endParaRPr lang="en-AU" sz="1200" b="1" kern="1200" dirty="0">
              <a:solidFill>
                <a:schemeClr val="tx1"/>
              </a:solidFill>
              <a:effectLst/>
              <a:latin typeface="+mn-lt"/>
              <a:ea typeface="ＭＳ Ｐゴシック" pitchFamily="34" charset="-128"/>
              <a:cs typeface="ＭＳ Ｐゴシック" pitchFamily="1" charset="-128"/>
            </a:endParaRPr>
          </a:p>
          <a:p>
            <a:pPr lvl="0"/>
            <a:r>
              <a:rPr lang="en-AU" sz="1200" kern="1200" dirty="0">
                <a:solidFill>
                  <a:schemeClr val="tx1"/>
                </a:solidFill>
                <a:effectLst/>
                <a:latin typeface="+mn-lt"/>
                <a:ea typeface="ＭＳ Ｐゴシック" pitchFamily="34" charset="-128"/>
                <a:cs typeface="ＭＳ Ｐゴシック" pitchFamily="1" charset="-128"/>
              </a:rPr>
              <a:t>This 45 minute workshop is designed to be delivered to groups of supervisors and managers that have responsibility for young workers in a workplace.</a:t>
            </a:r>
          </a:p>
          <a:p>
            <a:pPr lvl="0"/>
            <a:endParaRPr lang="en-AU" sz="1200" kern="1200" dirty="0">
              <a:solidFill>
                <a:schemeClr val="tx1"/>
              </a:solidFill>
              <a:effectLst/>
              <a:latin typeface="+mn-lt"/>
              <a:ea typeface="ＭＳ Ｐゴシック" pitchFamily="34" charset="-128"/>
              <a:cs typeface="ＭＳ Ｐゴシック" pitchFamily="1" charset="-128"/>
            </a:endParaRPr>
          </a:p>
          <a:p>
            <a:pPr lvl="0"/>
            <a:r>
              <a:rPr lang="en-AU" sz="1200" kern="1200" dirty="0">
                <a:solidFill>
                  <a:schemeClr val="tx1"/>
                </a:solidFill>
                <a:effectLst/>
                <a:latin typeface="+mn-lt"/>
                <a:ea typeface="ＭＳ Ｐゴシック" pitchFamily="34" charset="-128"/>
                <a:cs typeface="ＭＳ Ｐゴシック" pitchFamily="1" charset="-128"/>
              </a:rPr>
              <a:t>It should be delivered</a:t>
            </a:r>
            <a:r>
              <a:rPr lang="en-AU" sz="1200" kern="1200" baseline="0" dirty="0">
                <a:solidFill>
                  <a:schemeClr val="tx1"/>
                </a:solidFill>
                <a:effectLst/>
                <a:latin typeface="+mn-lt"/>
                <a:ea typeface="ＭＳ Ｐゴシック" pitchFamily="34" charset="-128"/>
                <a:cs typeface="ＭＳ Ｐゴシック" pitchFamily="1" charset="-128"/>
              </a:rPr>
              <a:t> by a WHS manager or other workplace leader.</a:t>
            </a:r>
            <a:endParaRPr lang="en-AU" sz="1200" kern="1200" dirty="0">
              <a:solidFill>
                <a:schemeClr val="tx1"/>
              </a:solidFill>
              <a:effectLst/>
              <a:latin typeface="+mn-lt"/>
              <a:ea typeface="ＭＳ Ｐゴシック" pitchFamily="34" charset="-128"/>
              <a:cs typeface="ＭＳ Ｐゴシック" pitchFamily="1" charset="-128"/>
            </a:endParaRPr>
          </a:p>
          <a:p>
            <a:endParaRPr lang="en-AU" sz="1200" kern="1200" dirty="0">
              <a:solidFill>
                <a:schemeClr val="tx1"/>
              </a:solidFill>
              <a:effectLst/>
              <a:latin typeface="+mn-lt"/>
              <a:ea typeface="ＭＳ Ｐゴシック" pitchFamily="34" charset="-128"/>
              <a:cs typeface="ＭＳ Ｐゴシック" pitchFamily="1" charset="-128"/>
            </a:endParaRPr>
          </a:p>
          <a:p>
            <a:r>
              <a:rPr lang="en-AU" sz="1200" b="1" i="1" kern="1200" dirty="0">
                <a:solidFill>
                  <a:schemeClr val="tx1"/>
                </a:solidFill>
                <a:effectLst/>
                <a:latin typeface="+mn-lt"/>
                <a:ea typeface="ＭＳ Ｐゴシック" pitchFamily="34" charset="-128"/>
                <a:cs typeface="ＭＳ Ｐゴシック" pitchFamily="1" charset="-128"/>
              </a:rPr>
              <a:t>General tips for delivering an effective workshop: </a:t>
            </a:r>
            <a:endParaRPr lang="en-AU" sz="1200" b="1" kern="1200" dirty="0">
              <a:solidFill>
                <a:schemeClr val="tx1"/>
              </a:solidFill>
              <a:effectLst/>
              <a:latin typeface="+mn-lt"/>
              <a:ea typeface="ＭＳ Ｐゴシック" pitchFamily="34" charset="-128"/>
              <a:cs typeface="ＭＳ Ｐゴシック" pitchFamily="1" charset="-128"/>
            </a:endParaRPr>
          </a:p>
          <a:p>
            <a:pPr marL="171450" lvl="0" indent="-171450">
              <a:buFont typeface="Arial" panose="020B0604020202020204" pitchFamily="34" charset="0"/>
              <a:buChar char="•"/>
            </a:pPr>
            <a:r>
              <a:rPr lang="en-AU" sz="1200" kern="1200" dirty="0">
                <a:solidFill>
                  <a:schemeClr val="tx1"/>
                </a:solidFill>
                <a:effectLst/>
                <a:latin typeface="+mn-lt"/>
                <a:ea typeface="ＭＳ Ｐゴシック" pitchFamily="34" charset="-128"/>
                <a:cs typeface="ＭＳ Ｐゴシック" pitchFamily="1" charset="-128"/>
              </a:rPr>
              <a:t>The speaking points</a:t>
            </a:r>
            <a:r>
              <a:rPr lang="en-AU" sz="1200" kern="1200" baseline="0" dirty="0">
                <a:solidFill>
                  <a:schemeClr val="tx1"/>
                </a:solidFill>
                <a:effectLst/>
                <a:latin typeface="+mn-lt"/>
                <a:ea typeface="ＭＳ Ｐゴシック" pitchFamily="34" charset="-128"/>
                <a:cs typeface="ＭＳ Ｐゴシック" pitchFamily="1" charset="-128"/>
              </a:rPr>
              <a:t> throughout this presentation </a:t>
            </a:r>
            <a:r>
              <a:rPr lang="en-AU" sz="1200" kern="1200" dirty="0">
                <a:solidFill>
                  <a:schemeClr val="tx1"/>
                </a:solidFill>
                <a:effectLst/>
                <a:latin typeface="+mn-lt"/>
                <a:ea typeface="ＭＳ Ｐゴシック" pitchFamily="34" charset="-128"/>
                <a:cs typeface="ＭＳ Ｐゴシック" pitchFamily="1" charset="-128"/>
              </a:rPr>
              <a:t>provide guidance on what can be said to complement the presentation slides. </a:t>
            </a:r>
          </a:p>
          <a:p>
            <a:pPr marL="171450" lvl="0" indent="-171450">
              <a:buFont typeface="Arial" panose="020B0604020202020204" pitchFamily="34" charset="0"/>
              <a:buChar char="•"/>
            </a:pPr>
            <a:r>
              <a:rPr lang="en-AU" sz="1200" kern="1200" dirty="0">
                <a:solidFill>
                  <a:schemeClr val="tx1"/>
                </a:solidFill>
                <a:effectLst/>
                <a:latin typeface="+mn-lt"/>
                <a:ea typeface="ＭＳ Ｐゴシック" pitchFamily="34" charset="-128"/>
                <a:cs typeface="ＭＳ Ｐゴシック" pitchFamily="1" charset="-128"/>
              </a:rPr>
              <a:t>Adapt the presentation slides and speaking points to suit your presentation style, audience and what you want to achieve.</a:t>
            </a:r>
          </a:p>
          <a:p>
            <a:pPr marL="171450" lvl="0" indent="-171450">
              <a:buFont typeface="Arial" panose="020B0604020202020204" pitchFamily="34" charset="0"/>
              <a:buChar char="•"/>
            </a:pPr>
            <a:r>
              <a:rPr lang="en-AU" sz="1200" kern="1200" dirty="0">
                <a:solidFill>
                  <a:schemeClr val="tx1"/>
                </a:solidFill>
                <a:effectLst/>
                <a:latin typeface="+mn-lt"/>
                <a:ea typeface="ＭＳ Ｐゴシック" pitchFamily="34" charset="-128"/>
                <a:cs typeface="ＭＳ Ｐゴシック" pitchFamily="1" charset="-128"/>
              </a:rPr>
              <a:t>Include relevant experiences and stories where possible.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kern="1200" dirty="0">
                <a:solidFill>
                  <a:schemeClr val="tx1"/>
                </a:solidFill>
                <a:effectLst/>
                <a:latin typeface="+mn-lt"/>
                <a:ea typeface="ＭＳ Ｐゴシック" pitchFamily="34" charset="-128"/>
                <a:cs typeface="ＭＳ Ｐゴシック" pitchFamily="1" charset="-128"/>
              </a:rPr>
              <a:t>Set aside at least 45 minutes and the end of the presentation</a:t>
            </a:r>
            <a:r>
              <a:rPr lang="en-AU" sz="1200" kern="1200" baseline="0" dirty="0">
                <a:solidFill>
                  <a:schemeClr val="tx1"/>
                </a:solidFill>
                <a:effectLst/>
                <a:latin typeface="+mn-lt"/>
                <a:ea typeface="ＭＳ Ｐゴシック" pitchFamily="34" charset="-128"/>
                <a:cs typeface="ＭＳ Ｐゴシック" pitchFamily="1" charset="-128"/>
              </a:rPr>
              <a:t> for </a:t>
            </a:r>
            <a:r>
              <a:rPr lang="en-AU" sz="1200" kern="1200" dirty="0">
                <a:solidFill>
                  <a:schemeClr val="tx1"/>
                </a:solidFill>
                <a:effectLst/>
                <a:latin typeface="+mn-lt"/>
                <a:ea typeface="ＭＳ Ｐゴシック" pitchFamily="34" charset="-128"/>
                <a:cs typeface="ＭＳ Ｐゴシック" pitchFamily="1" charset="-128"/>
              </a:rPr>
              <a:t>questions and discussion. Focus on creating a positive discussion that motivates the audience to apply the information and</a:t>
            </a:r>
            <a:r>
              <a:rPr lang="en-AU" sz="1200" kern="1200" baseline="0" dirty="0">
                <a:solidFill>
                  <a:schemeClr val="tx1"/>
                </a:solidFill>
                <a:effectLst/>
                <a:latin typeface="+mn-lt"/>
                <a:ea typeface="ＭＳ Ｐゴシック" pitchFamily="34" charset="-128"/>
                <a:cs typeface="ＭＳ Ｐゴシック" pitchFamily="1" charset="-128"/>
              </a:rPr>
              <a:t> ideas presented. </a:t>
            </a:r>
            <a:endParaRPr lang="en-AU" sz="1200" kern="1200" dirty="0">
              <a:solidFill>
                <a:schemeClr val="tx1"/>
              </a:solidFill>
              <a:effectLst/>
              <a:latin typeface="+mn-lt"/>
              <a:ea typeface="ＭＳ Ｐゴシック" pitchFamily="34" charset="-128"/>
              <a:cs typeface="ＭＳ Ｐゴシック" pitchFamily="1" charset="-128"/>
            </a:endParaRPr>
          </a:p>
          <a:p>
            <a:pPr marL="171450" lvl="0" indent="-171450">
              <a:buFont typeface="Arial" panose="020B0604020202020204" pitchFamily="34" charset="0"/>
              <a:buChar char="•"/>
            </a:pPr>
            <a:r>
              <a:rPr lang="en-AU" sz="1200" kern="1200" dirty="0">
                <a:solidFill>
                  <a:schemeClr val="tx1"/>
                </a:solidFill>
                <a:effectLst/>
                <a:latin typeface="+mn-lt"/>
                <a:ea typeface="ＭＳ Ｐゴシック" pitchFamily="34" charset="-128"/>
                <a:cs typeface="ＭＳ Ｐゴシック" pitchFamily="1" charset="-128"/>
              </a:rPr>
              <a:t>Find a suitable room or area within the workplace that is comfortable and free from distractions.</a:t>
            </a:r>
          </a:p>
          <a:p>
            <a:pPr marL="171450" lvl="0" indent="-171450">
              <a:buFont typeface="Arial" panose="020B0604020202020204" pitchFamily="34" charset="0"/>
              <a:buChar char="•"/>
            </a:pPr>
            <a:r>
              <a:rPr lang="en-AU" sz="1200" kern="1200" dirty="0">
                <a:solidFill>
                  <a:schemeClr val="tx1"/>
                </a:solidFill>
                <a:effectLst/>
                <a:latin typeface="+mn-lt"/>
                <a:ea typeface="ＭＳ Ｐゴシック" pitchFamily="34" charset="-128"/>
                <a:cs typeface="ＭＳ Ｐゴシック" pitchFamily="1" charset="-128"/>
              </a:rPr>
              <a:t>You can deliver the workshop in one session or across multiple sessions, depending on what will work best for your workplace.</a:t>
            </a:r>
          </a:p>
          <a:p>
            <a:pPr marL="171450" lvl="0" indent="-171450">
              <a:buFont typeface="Arial" panose="020B0604020202020204" pitchFamily="34" charset="0"/>
              <a:buChar char="•"/>
            </a:pPr>
            <a:r>
              <a:rPr lang="en-AU" sz="1200" kern="1200" dirty="0">
                <a:solidFill>
                  <a:schemeClr val="tx1"/>
                </a:solidFill>
                <a:effectLst/>
                <a:latin typeface="+mn-lt"/>
                <a:ea typeface="ＭＳ Ｐゴシック" pitchFamily="34" charset="-128"/>
                <a:cs typeface="ＭＳ Ｐゴシック" pitchFamily="1" charset="-128"/>
              </a:rPr>
              <a:t>Follow up with</a:t>
            </a:r>
            <a:r>
              <a:rPr lang="en-AU" sz="1200" kern="1200" baseline="0" dirty="0">
                <a:solidFill>
                  <a:schemeClr val="tx1"/>
                </a:solidFill>
                <a:effectLst/>
                <a:latin typeface="+mn-lt"/>
                <a:ea typeface="ＭＳ Ｐゴシック" pitchFamily="34" charset="-128"/>
                <a:cs typeface="ＭＳ Ｐゴシック" pitchFamily="1" charset="-128"/>
              </a:rPr>
              <a:t> your attendees </a:t>
            </a:r>
            <a:r>
              <a:rPr lang="en-AU" sz="1200" kern="1200" dirty="0">
                <a:solidFill>
                  <a:schemeClr val="tx1"/>
                </a:solidFill>
                <a:effectLst/>
                <a:latin typeface="+mn-lt"/>
                <a:ea typeface="ＭＳ Ｐゴシック" pitchFamily="34" charset="-128"/>
                <a:cs typeface="ＭＳ Ｐゴシック" pitchFamily="1" charset="-128"/>
              </a:rPr>
              <a:t>a few weeks after the workshop to see how they have been applying what was</a:t>
            </a:r>
            <a:r>
              <a:rPr lang="en-AU" sz="1200" kern="1200" baseline="0" dirty="0">
                <a:solidFill>
                  <a:schemeClr val="tx1"/>
                </a:solidFill>
                <a:effectLst/>
                <a:latin typeface="+mn-lt"/>
                <a:ea typeface="ＭＳ Ｐゴシック" pitchFamily="34" charset="-128"/>
                <a:cs typeface="ＭＳ Ｐゴシック" pitchFamily="1" charset="-128"/>
              </a:rPr>
              <a:t> covered in the workplace.</a:t>
            </a:r>
          </a:p>
          <a:p>
            <a:endParaRPr lang="en-AU" dirty="0"/>
          </a:p>
        </p:txBody>
      </p:sp>
      <p:sp>
        <p:nvSpPr>
          <p:cNvPr id="4" name="Slide Number Placeholder 3"/>
          <p:cNvSpPr>
            <a:spLocks noGrp="1"/>
          </p:cNvSpPr>
          <p:nvPr>
            <p:ph type="sldNum" sz="quarter" idx="5"/>
          </p:nvPr>
        </p:nvSpPr>
        <p:spPr/>
        <p:txBody>
          <a:bodyPr/>
          <a:lstStyle/>
          <a:p>
            <a:fld id="{5CF4CD0A-9B8F-6743-ADAA-DB43F84E12EE}" type="slidenum">
              <a:rPr lang="en-US" smtClean="0"/>
              <a:t>1</a:t>
            </a:fld>
            <a:endParaRPr lang="en-US"/>
          </a:p>
        </p:txBody>
      </p:sp>
    </p:spTree>
    <p:extLst>
      <p:ext uri="{BB962C8B-B14F-4D97-AF65-F5344CB8AC3E}">
        <p14:creationId xmlns:p14="http://schemas.microsoft.com/office/powerpoint/2010/main" val="3608968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0" kern="1200" dirty="0">
                <a:solidFill>
                  <a:schemeClr val="tx1"/>
                </a:solidFill>
                <a:effectLst/>
                <a:latin typeface="+mn-lt"/>
                <a:ea typeface="ＭＳ Ｐゴシック" pitchFamily="34" charset="-128"/>
                <a:cs typeface="ＭＳ Ｐゴシック" pitchFamily="1" charset="-128"/>
              </a:rPr>
              <a:t>This next film shows a young worker being asked to do something unsafe by their supervisor to get their work done. Would you ask a young worker to do this work? </a:t>
            </a:r>
          </a:p>
          <a:p>
            <a:endParaRPr lang="en-AU" sz="1200" i="1" kern="1200" dirty="0">
              <a:solidFill>
                <a:schemeClr val="tx1"/>
              </a:solidFill>
              <a:effectLst/>
              <a:latin typeface="+mn-lt"/>
              <a:ea typeface="ＭＳ Ｐゴシック" pitchFamily="34" charset="-128"/>
              <a:cs typeface="ＭＳ Ｐゴシック" pitchFamily="1" charset="-128"/>
            </a:endParaRPr>
          </a:p>
          <a:p>
            <a:r>
              <a:rPr lang="en-AU" sz="1200" i="1" kern="1200" dirty="0">
                <a:solidFill>
                  <a:schemeClr val="tx1"/>
                </a:solidFill>
                <a:effectLst/>
                <a:latin typeface="+mn-lt"/>
                <a:ea typeface="ＭＳ Ｐゴシック" pitchFamily="34" charset="-128"/>
                <a:cs typeface="ＭＳ Ｐゴシック" pitchFamily="1" charset="-128"/>
              </a:rPr>
              <a:t>To</a:t>
            </a:r>
            <a:r>
              <a:rPr lang="en-AU" sz="1200" i="1" kern="1200" baseline="0" dirty="0">
                <a:solidFill>
                  <a:schemeClr val="tx1"/>
                </a:solidFill>
                <a:effectLst/>
                <a:latin typeface="+mn-lt"/>
                <a:ea typeface="ＭＳ Ｐゴシック" pitchFamily="34" charset="-128"/>
                <a:cs typeface="ＭＳ Ｐゴシック" pitchFamily="1" charset="-128"/>
              </a:rPr>
              <a:t> use this presentation offline, download the </a:t>
            </a:r>
            <a:r>
              <a:rPr lang="en-AU" sz="1200" i="1" kern="1200" dirty="0">
                <a:solidFill>
                  <a:schemeClr val="tx1"/>
                </a:solidFill>
                <a:effectLst/>
                <a:latin typeface="+mn-lt"/>
                <a:ea typeface="ＭＳ Ｐゴシック" pitchFamily="34" charset="-128"/>
                <a:cs typeface="ＭＳ Ｐゴシック" pitchFamily="1" charset="-128"/>
              </a:rPr>
              <a:t>full version of the film at: https://www.youtube.com/watch?v=L2Wlf0rpmPk </a:t>
            </a:r>
            <a:endParaRPr lang="en-AU" sz="1200" i="1" kern="1200" baseline="0" dirty="0">
              <a:solidFill>
                <a:schemeClr val="tx1"/>
              </a:solidFill>
              <a:effectLst/>
              <a:latin typeface="+mn-lt"/>
              <a:ea typeface="ＭＳ Ｐゴシック" pitchFamily="34" charset="-128"/>
              <a:cs typeface="ＭＳ Ｐゴシック" pitchFamily="1" charset="-128"/>
            </a:endParaRPr>
          </a:p>
          <a:p>
            <a:endParaRPr lang="en-AU" dirty="0"/>
          </a:p>
        </p:txBody>
      </p:sp>
      <p:sp>
        <p:nvSpPr>
          <p:cNvPr id="4" name="Slide Number Placeholder 3"/>
          <p:cNvSpPr>
            <a:spLocks noGrp="1"/>
          </p:cNvSpPr>
          <p:nvPr>
            <p:ph type="sldNum" sz="quarter" idx="5"/>
          </p:nvPr>
        </p:nvSpPr>
        <p:spPr/>
        <p:txBody>
          <a:bodyPr/>
          <a:lstStyle/>
          <a:p>
            <a:fld id="{5CF4CD0A-9B8F-6743-ADAA-DB43F84E12EE}" type="slidenum">
              <a:rPr lang="en-US" smtClean="0"/>
              <a:t>12</a:t>
            </a:fld>
            <a:endParaRPr lang="en-US"/>
          </a:p>
        </p:txBody>
      </p:sp>
    </p:spTree>
    <p:extLst>
      <p:ext uri="{BB962C8B-B14F-4D97-AF65-F5344CB8AC3E}">
        <p14:creationId xmlns:p14="http://schemas.microsoft.com/office/powerpoint/2010/main" val="668913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Lead group discussion</a:t>
            </a:r>
          </a:p>
        </p:txBody>
      </p:sp>
      <p:sp>
        <p:nvSpPr>
          <p:cNvPr id="4" name="Slide Number Placeholder 3"/>
          <p:cNvSpPr>
            <a:spLocks noGrp="1"/>
          </p:cNvSpPr>
          <p:nvPr>
            <p:ph type="sldNum" sz="quarter" idx="5"/>
          </p:nvPr>
        </p:nvSpPr>
        <p:spPr/>
        <p:txBody>
          <a:bodyPr/>
          <a:lstStyle/>
          <a:p>
            <a:fld id="{5CF4CD0A-9B8F-6743-ADAA-DB43F84E12EE}" type="slidenum">
              <a:rPr lang="en-US" smtClean="0"/>
              <a:t>13</a:t>
            </a:fld>
            <a:endParaRPr lang="en-US"/>
          </a:p>
        </p:txBody>
      </p:sp>
    </p:spTree>
    <p:extLst>
      <p:ext uri="{BB962C8B-B14F-4D97-AF65-F5344CB8AC3E}">
        <p14:creationId xmlns:p14="http://schemas.microsoft.com/office/powerpoint/2010/main" val="2296314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mn-lt"/>
                <a:ea typeface="ＭＳ Ｐゴシック" pitchFamily="34" charset="-128"/>
                <a:cs typeface="ＭＳ Ｐゴシック" pitchFamily="1" charset="-128"/>
              </a:rPr>
              <a:t>This model shows the four areas that influence the health and safety of young workers.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AU" sz="1200" kern="1200" dirty="0">
              <a:solidFill>
                <a:schemeClr val="tx1"/>
              </a:solidFill>
              <a:effectLst/>
              <a:latin typeface="+mn-lt"/>
              <a:ea typeface="ＭＳ Ｐゴシック" pitchFamily="34" charset="-128"/>
              <a:cs typeface="ＭＳ Ｐゴシック" pitchFamily="1"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mn-lt"/>
                <a:ea typeface="ＭＳ Ｐゴシック" pitchFamily="34" charset="-128"/>
                <a:cs typeface="ＭＳ Ｐゴシック" pitchFamily="1" charset="-128"/>
              </a:rPr>
              <a:t>Within each area, there are a number of people who have the ability to support young people.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AU" sz="1200" kern="1200" dirty="0">
              <a:solidFill>
                <a:schemeClr val="tx1"/>
              </a:solidFill>
              <a:effectLst/>
              <a:latin typeface="+mn-lt"/>
              <a:ea typeface="ＭＳ Ｐゴシック" pitchFamily="34" charset="-128"/>
              <a:cs typeface="ＭＳ Ｐゴシック" pitchFamily="1"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mn-lt"/>
                <a:ea typeface="ＭＳ Ｐゴシック" pitchFamily="34" charset="-128"/>
                <a:cs typeface="ＭＳ Ｐゴシック" pitchFamily="1" charset="-128"/>
              </a:rPr>
              <a:t>For supervisors and managers of young workers, it is important to:</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en-AU" sz="1200" kern="1200" dirty="0">
                <a:solidFill>
                  <a:schemeClr val="tx1"/>
                </a:solidFill>
                <a:effectLst/>
                <a:latin typeface="+mn-lt"/>
                <a:ea typeface="ＭＳ Ｐゴシック" pitchFamily="34" charset="-128"/>
                <a:cs typeface="ＭＳ Ｐゴシック" pitchFamily="1" charset="-128"/>
              </a:rPr>
              <a:t>have an understanding of the </a:t>
            </a:r>
            <a:r>
              <a:rPr lang="en-AU" sz="1200" i="1" kern="1200" dirty="0">
                <a:solidFill>
                  <a:schemeClr val="tx1"/>
                </a:solidFill>
                <a:effectLst/>
                <a:latin typeface="+mn-lt"/>
                <a:ea typeface="ＭＳ Ｐゴシック" pitchFamily="34" charset="-128"/>
                <a:cs typeface="ＭＳ Ｐゴシック" pitchFamily="1" charset="-128"/>
              </a:rPr>
              <a:t>Mind and Body</a:t>
            </a:r>
            <a:r>
              <a:rPr lang="en-AU" sz="1200" kern="1200" dirty="0">
                <a:solidFill>
                  <a:schemeClr val="tx1"/>
                </a:solidFill>
                <a:effectLst/>
                <a:latin typeface="+mn-lt"/>
                <a:ea typeface="ＭＳ Ｐゴシック" pitchFamily="34" charset="-128"/>
                <a:cs typeface="ＭＳ Ｐゴシック" pitchFamily="1" charset="-128"/>
              </a:rPr>
              <a:t> and </a:t>
            </a:r>
            <a:r>
              <a:rPr lang="en-AU" sz="1200" i="1" kern="1200" dirty="0">
                <a:solidFill>
                  <a:schemeClr val="tx1"/>
                </a:solidFill>
                <a:effectLst/>
                <a:latin typeface="+mn-lt"/>
                <a:ea typeface="ＭＳ Ｐゴシック" pitchFamily="34" charset="-128"/>
                <a:cs typeface="ＭＳ Ｐゴシック" pitchFamily="1" charset="-128"/>
              </a:rPr>
              <a:t>Education and Learning</a:t>
            </a:r>
            <a:r>
              <a:rPr lang="en-AU" sz="1200" kern="1200" dirty="0">
                <a:solidFill>
                  <a:schemeClr val="tx1"/>
                </a:solidFill>
                <a:effectLst/>
                <a:latin typeface="+mn-lt"/>
                <a:ea typeface="ＭＳ Ｐゴシック" pitchFamily="34" charset="-128"/>
                <a:cs typeface="ＭＳ Ｐゴシック" pitchFamily="1" charset="-128"/>
              </a:rPr>
              <a:t> sections, and </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en-AU" sz="1200" kern="1200" dirty="0">
                <a:solidFill>
                  <a:schemeClr val="tx1"/>
                </a:solidFill>
                <a:effectLst/>
                <a:latin typeface="+mn-lt"/>
                <a:ea typeface="ＭＳ Ｐゴシック" pitchFamily="34" charset="-128"/>
                <a:cs typeface="ＭＳ Ｐゴシック" pitchFamily="1" charset="-128"/>
              </a:rPr>
              <a:t>apply this understanding to the </a:t>
            </a:r>
            <a:r>
              <a:rPr lang="en-AU" sz="1200" i="1" kern="1200" dirty="0">
                <a:solidFill>
                  <a:schemeClr val="tx1"/>
                </a:solidFill>
                <a:effectLst/>
                <a:latin typeface="+mn-lt"/>
                <a:ea typeface="ＭＳ Ｐゴシック" pitchFamily="34" charset="-128"/>
                <a:cs typeface="ＭＳ Ｐゴシック" pitchFamily="1" charset="-128"/>
              </a:rPr>
              <a:t>Work Design</a:t>
            </a:r>
            <a:r>
              <a:rPr lang="en-AU" sz="1200" kern="1200" dirty="0">
                <a:solidFill>
                  <a:schemeClr val="tx1"/>
                </a:solidFill>
                <a:effectLst/>
                <a:latin typeface="+mn-lt"/>
                <a:ea typeface="ＭＳ Ｐゴシック" pitchFamily="34" charset="-128"/>
                <a:cs typeface="ＭＳ Ｐゴシック" pitchFamily="1" charset="-128"/>
              </a:rPr>
              <a:t> and </a:t>
            </a:r>
            <a:r>
              <a:rPr lang="en-AU" sz="1200" i="1" kern="1200" dirty="0">
                <a:solidFill>
                  <a:schemeClr val="tx1"/>
                </a:solidFill>
                <a:effectLst/>
                <a:latin typeface="+mn-lt"/>
                <a:ea typeface="ＭＳ Ｐゴシック" pitchFamily="34" charset="-128"/>
                <a:cs typeface="ＭＳ Ｐゴシック" pitchFamily="1" charset="-128"/>
              </a:rPr>
              <a:t>Workplace Culture</a:t>
            </a:r>
            <a:r>
              <a:rPr lang="en-AU" sz="1200" kern="1200" dirty="0">
                <a:solidFill>
                  <a:schemeClr val="tx1"/>
                </a:solidFill>
                <a:effectLst/>
                <a:latin typeface="+mn-lt"/>
                <a:ea typeface="ＭＳ Ｐゴシック" pitchFamily="34" charset="-128"/>
                <a:cs typeface="ＭＳ Ｐゴシック" pitchFamily="1" charset="-128"/>
              </a:rPr>
              <a:t> sections.</a:t>
            </a:r>
          </a:p>
          <a:p>
            <a:endParaRPr lang="en-AU" dirty="0"/>
          </a:p>
        </p:txBody>
      </p:sp>
      <p:sp>
        <p:nvSpPr>
          <p:cNvPr id="4" name="Slide Number Placeholder 3"/>
          <p:cNvSpPr>
            <a:spLocks noGrp="1"/>
          </p:cNvSpPr>
          <p:nvPr>
            <p:ph type="sldNum" sz="quarter" idx="5"/>
          </p:nvPr>
        </p:nvSpPr>
        <p:spPr/>
        <p:txBody>
          <a:bodyPr/>
          <a:lstStyle/>
          <a:p>
            <a:fld id="{5CF4CD0A-9B8F-6743-ADAA-DB43F84E12EE}" type="slidenum">
              <a:rPr lang="en-US" smtClean="0"/>
              <a:t>14</a:t>
            </a:fld>
            <a:endParaRPr lang="en-US"/>
          </a:p>
        </p:txBody>
      </p:sp>
    </p:spTree>
    <p:extLst>
      <p:ext uri="{BB962C8B-B14F-4D97-AF65-F5344CB8AC3E}">
        <p14:creationId xmlns:p14="http://schemas.microsoft.com/office/powerpoint/2010/main" val="3300804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kern="1200" dirty="0">
                <a:solidFill>
                  <a:schemeClr val="tx1"/>
                </a:solidFill>
                <a:effectLst/>
                <a:latin typeface="+mn-lt"/>
                <a:ea typeface="ＭＳ Ｐゴシック" pitchFamily="34" charset="-128"/>
                <a:cs typeface="ＭＳ Ｐゴシック" pitchFamily="1" charset="-128"/>
              </a:rPr>
              <a:t>Understanding the </a:t>
            </a:r>
            <a:r>
              <a:rPr lang="en-AU" sz="1200" i="1" kern="1200" dirty="0">
                <a:solidFill>
                  <a:schemeClr val="tx1"/>
                </a:solidFill>
                <a:effectLst/>
                <a:latin typeface="+mn-lt"/>
                <a:ea typeface="ＭＳ Ｐゴシック" pitchFamily="34" charset="-128"/>
                <a:cs typeface="ＭＳ Ｐゴシック" pitchFamily="1" charset="-128"/>
              </a:rPr>
              <a:t>Mind and body</a:t>
            </a:r>
            <a:r>
              <a:rPr lang="en-AU" sz="1200" kern="1200" dirty="0">
                <a:solidFill>
                  <a:schemeClr val="tx1"/>
                </a:solidFill>
                <a:effectLst/>
                <a:latin typeface="+mn-lt"/>
                <a:ea typeface="ＭＳ Ｐゴシック" pitchFamily="34" charset="-128"/>
                <a:cs typeface="ＭＳ Ｐゴシック" pitchFamily="1" charset="-128"/>
              </a:rPr>
              <a:t> factors of young workers can help to influence their behaviour.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200" kern="1200" dirty="0">
              <a:solidFill>
                <a:schemeClr val="tx1"/>
              </a:solidFill>
              <a:effectLst/>
              <a:latin typeface="+mn-lt"/>
              <a:ea typeface="ＭＳ Ｐゴシック" pitchFamily="34" charset="-128"/>
              <a:cs typeface="ＭＳ Ｐゴシック" pitchFamily="1" charset="-128"/>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ＭＳ Ｐゴシック" pitchFamily="34" charset="-128"/>
                <a:cs typeface="ＭＳ Ｐゴシック" pitchFamily="1" charset="-128"/>
              </a:rPr>
              <a:t>Young workers are at a different stage of physical, social and intellectual development.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kern="1200" dirty="0">
              <a:solidFill>
                <a:schemeClr val="tx1"/>
              </a:solidFill>
              <a:effectLst/>
              <a:latin typeface="+mn-lt"/>
              <a:ea typeface="ＭＳ Ｐゴシック" pitchFamily="34" charset="-128"/>
              <a:cs typeface="ＭＳ Ｐゴシック" pitchFamily="1" charset="-128"/>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ＭＳ Ｐゴシック" pitchFamily="34" charset="-128"/>
                <a:cs typeface="ＭＳ Ｐゴシック" pitchFamily="1" charset="-128"/>
              </a:rPr>
              <a:t>Young people are likely to model their behavior off others.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kern="1200" dirty="0">
              <a:solidFill>
                <a:schemeClr val="tx1"/>
              </a:solidFill>
              <a:effectLst/>
              <a:latin typeface="+mn-lt"/>
              <a:ea typeface="ＭＳ Ｐゴシック" pitchFamily="34" charset="-128"/>
              <a:cs typeface="ＭＳ Ｐゴシック" pitchFamily="1" charset="-128"/>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ＭＳ Ｐゴシック" pitchFamily="34" charset="-128"/>
                <a:cs typeface="ＭＳ Ｐゴシック" pitchFamily="1" charset="-128"/>
              </a:rPr>
              <a:t>They are also not as good at perceiving when something becomes risky so they are more likely to take risks.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kern="1200" dirty="0">
              <a:solidFill>
                <a:schemeClr val="tx1"/>
              </a:solidFill>
              <a:effectLst/>
              <a:latin typeface="+mn-lt"/>
              <a:ea typeface="ＭＳ Ｐゴシック" pitchFamily="34" charset="-128"/>
              <a:cs typeface="ＭＳ Ｐゴシック" pitchFamily="1" charset="-128"/>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ＭＳ Ｐゴシック" pitchFamily="34" charset="-128"/>
                <a:cs typeface="ＭＳ Ｐゴシック" pitchFamily="1" charset="-128"/>
              </a:rPr>
              <a:t>All of these factors mean that relying on young workers to speak up when they feel unsafe or ask questions is not enough.</a:t>
            </a:r>
            <a:endParaRPr lang="en-AU" sz="1200" kern="1200" dirty="0">
              <a:solidFill>
                <a:schemeClr val="tx1"/>
              </a:solidFill>
              <a:effectLst/>
              <a:latin typeface="+mn-lt"/>
              <a:ea typeface="ＭＳ Ｐゴシック" pitchFamily="34" charset="-128"/>
              <a:cs typeface="ＭＳ Ｐゴシック" pitchFamily="1" charset="-128"/>
            </a:endParaRPr>
          </a:p>
          <a:p>
            <a:endParaRPr lang="en-AU" dirty="0"/>
          </a:p>
        </p:txBody>
      </p:sp>
      <p:sp>
        <p:nvSpPr>
          <p:cNvPr id="4" name="Slide Number Placeholder 3"/>
          <p:cNvSpPr>
            <a:spLocks noGrp="1"/>
          </p:cNvSpPr>
          <p:nvPr>
            <p:ph type="sldNum" sz="quarter" idx="5"/>
          </p:nvPr>
        </p:nvSpPr>
        <p:spPr/>
        <p:txBody>
          <a:bodyPr/>
          <a:lstStyle/>
          <a:p>
            <a:fld id="{5CF4CD0A-9B8F-6743-ADAA-DB43F84E12EE}" type="slidenum">
              <a:rPr lang="en-US" smtClean="0"/>
              <a:t>15</a:t>
            </a:fld>
            <a:endParaRPr lang="en-US"/>
          </a:p>
        </p:txBody>
      </p:sp>
    </p:spTree>
    <p:extLst>
      <p:ext uri="{BB962C8B-B14F-4D97-AF65-F5344CB8AC3E}">
        <p14:creationId xmlns:p14="http://schemas.microsoft.com/office/powerpoint/2010/main" val="3793031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i="1" kern="1200" dirty="0">
                <a:solidFill>
                  <a:schemeClr val="tx1"/>
                </a:solidFill>
                <a:effectLst/>
                <a:latin typeface="+mn-lt"/>
                <a:ea typeface="ＭＳ Ｐゴシック" pitchFamily="34" charset="-128"/>
                <a:cs typeface="ＭＳ Ｐゴシック" pitchFamily="1" charset="-128"/>
              </a:rPr>
              <a:t>Education and Learning</a:t>
            </a:r>
            <a:r>
              <a:rPr lang="en-AU" sz="1200" kern="1200" dirty="0">
                <a:solidFill>
                  <a:schemeClr val="tx1"/>
                </a:solidFill>
                <a:effectLst/>
                <a:latin typeface="+mn-lt"/>
                <a:ea typeface="ＭＳ Ｐゴシック" pitchFamily="34" charset="-128"/>
                <a:cs typeface="ＭＳ Ｐゴシック" pitchFamily="1" charset="-128"/>
              </a:rPr>
              <a:t> helps to develop young workers’ ability to manage risks.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200" kern="1200" dirty="0">
              <a:solidFill>
                <a:schemeClr val="tx1"/>
              </a:solidFill>
              <a:effectLst/>
              <a:latin typeface="+mn-lt"/>
              <a:ea typeface="ＭＳ Ｐゴシック" pitchFamily="34" charset="-128"/>
              <a:cs typeface="ＭＳ Ｐゴシック" pitchFamily="1" charset="-128"/>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kern="1200" dirty="0">
                <a:solidFill>
                  <a:schemeClr val="tx1"/>
                </a:solidFill>
                <a:effectLst/>
                <a:latin typeface="+mn-lt"/>
                <a:ea typeface="ＭＳ Ｐゴシック" pitchFamily="34" charset="-128"/>
                <a:cs typeface="ＭＳ Ｐゴシック" pitchFamily="1" charset="-128"/>
              </a:rPr>
              <a:t>This ability comes from education and training programs, but on-the-job experience is just as important.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sz="1200" kern="1200" dirty="0">
              <a:solidFill>
                <a:schemeClr val="tx1"/>
              </a:solidFill>
              <a:effectLst/>
              <a:latin typeface="+mn-lt"/>
              <a:ea typeface="ＭＳ Ｐゴシック" pitchFamily="34" charset="-128"/>
              <a:cs typeface="ＭＳ Ｐゴシック" pitchFamily="1" charset="-128"/>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kern="1200" dirty="0">
                <a:solidFill>
                  <a:schemeClr val="tx1"/>
                </a:solidFill>
                <a:effectLst/>
                <a:latin typeface="+mn-lt"/>
                <a:ea typeface="ＭＳ Ｐゴシック" pitchFamily="34" charset="-128"/>
                <a:cs typeface="ＭＳ Ｐゴシック" pitchFamily="1" charset="-128"/>
              </a:rPr>
              <a:t>Supporting young workers to apply what they have learnt is important for supervisors and managers.</a:t>
            </a:r>
          </a:p>
          <a:p>
            <a:endParaRPr lang="en-AU" dirty="0"/>
          </a:p>
        </p:txBody>
      </p:sp>
      <p:sp>
        <p:nvSpPr>
          <p:cNvPr id="4" name="Slide Number Placeholder 3"/>
          <p:cNvSpPr>
            <a:spLocks noGrp="1"/>
          </p:cNvSpPr>
          <p:nvPr>
            <p:ph type="sldNum" sz="quarter" idx="5"/>
          </p:nvPr>
        </p:nvSpPr>
        <p:spPr/>
        <p:txBody>
          <a:bodyPr/>
          <a:lstStyle/>
          <a:p>
            <a:fld id="{5CF4CD0A-9B8F-6743-ADAA-DB43F84E12EE}" type="slidenum">
              <a:rPr lang="en-US" smtClean="0"/>
              <a:t>16</a:t>
            </a:fld>
            <a:endParaRPr lang="en-US"/>
          </a:p>
        </p:txBody>
      </p:sp>
    </p:spTree>
    <p:extLst>
      <p:ext uri="{BB962C8B-B14F-4D97-AF65-F5344CB8AC3E}">
        <p14:creationId xmlns:p14="http://schemas.microsoft.com/office/powerpoint/2010/main" val="1804057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i="1" kern="1200" dirty="0">
                <a:solidFill>
                  <a:schemeClr val="tx1"/>
                </a:solidFill>
                <a:effectLst/>
                <a:latin typeface="+mn-lt"/>
                <a:ea typeface="ＭＳ Ｐゴシック" pitchFamily="34" charset="-128"/>
                <a:cs typeface="ＭＳ Ｐゴシック" pitchFamily="1" charset="-128"/>
              </a:rPr>
              <a:t>Work Design</a:t>
            </a:r>
            <a:r>
              <a:rPr lang="en-AU" sz="1200" kern="1200" dirty="0">
                <a:solidFill>
                  <a:schemeClr val="tx1"/>
                </a:solidFill>
                <a:effectLst/>
                <a:latin typeface="+mn-lt"/>
                <a:ea typeface="ＭＳ Ｐゴシック" pitchFamily="34" charset="-128"/>
                <a:cs typeface="ＭＳ Ｐゴシック" pitchFamily="1" charset="-128"/>
              </a:rPr>
              <a:t> refers to those things that are done to ensure that young workers are safe in the work that they are doing.</a:t>
            </a:r>
          </a:p>
          <a:p>
            <a:pPr marL="0" lvl="0" indent="0">
              <a:buFont typeface="Arial" panose="020B0604020202020204" pitchFamily="34" charset="0"/>
              <a:buNone/>
            </a:pPr>
            <a:endParaRPr lang="en-AU" sz="1200" kern="1200" dirty="0">
              <a:solidFill>
                <a:schemeClr val="tx1"/>
              </a:solidFill>
              <a:effectLst/>
              <a:latin typeface="+mn-lt"/>
              <a:ea typeface="ＭＳ Ｐゴシック" pitchFamily="34" charset="-128"/>
              <a:cs typeface="ＭＳ Ｐゴシック" pitchFamily="1" charset="-128"/>
            </a:endParaRPr>
          </a:p>
          <a:p>
            <a:pPr marL="171450" lvl="0" indent="-171450">
              <a:buFont typeface="Arial" panose="020B0604020202020204" pitchFamily="34" charset="0"/>
              <a:buChar char="•"/>
            </a:pPr>
            <a:r>
              <a:rPr lang="en-AU" sz="1200" kern="1200" dirty="0">
                <a:solidFill>
                  <a:schemeClr val="tx1"/>
                </a:solidFill>
                <a:effectLst/>
                <a:latin typeface="+mn-lt"/>
                <a:ea typeface="ＭＳ Ｐゴシック" pitchFamily="34" charset="-128"/>
                <a:cs typeface="ＭＳ Ｐゴシック" pitchFamily="1" charset="-128"/>
              </a:rPr>
              <a:t>The three most important components of good work design are:</a:t>
            </a:r>
          </a:p>
          <a:p>
            <a:pPr marL="685800" lvl="1" indent="-228600">
              <a:buFont typeface="+mj-lt"/>
              <a:buAutoNum type="arabicPeriod"/>
            </a:pPr>
            <a:r>
              <a:rPr lang="en-AU" sz="1200" kern="1200" dirty="0">
                <a:solidFill>
                  <a:schemeClr val="tx1"/>
                </a:solidFill>
                <a:effectLst/>
                <a:latin typeface="+mn-lt"/>
                <a:ea typeface="ＭＳ Ｐゴシック" pitchFamily="34" charset="-128"/>
                <a:cs typeface="+mn-cs"/>
              </a:rPr>
              <a:t>Induction and training – providing young workers the information that they need to perform tasks safely and checking that they understand the instructions given.</a:t>
            </a:r>
          </a:p>
          <a:p>
            <a:pPr marL="685800" lvl="1" indent="-228600">
              <a:buFont typeface="+mj-lt"/>
              <a:buAutoNum type="arabicPeriod"/>
            </a:pPr>
            <a:r>
              <a:rPr lang="en-AU" sz="1200" kern="1200" dirty="0">
                <a:solidFill>
                  <a:schemeClr val="tx1"/>
                </a:solidFill>
                <a:effectLst/>
                <a:latin typeface="+mn-lt"/>
                <a:ea typeface="ＭＳ Ｐゴシック" pitchFamily="34" charset="-128"/>
                <a:cs typeface="+mn-cs"/>
              </a:rPr>
              <a:t>Supervision and feedback – ensuring that the level of supervision provided is appropriate for the task a young worker is performing and providing constructive feedback about their performance, including recognition for a job well done.</a:t>
            </a:r>
          </a:p>
          <a:p>
            <a:pPr marL="685800" lvl="1" indent="-228600">
              <a:buFont typeface="+mj-lt"/>
              <a:buAutoNum type="arabicPeriod"/>
            </a:pPr>
            <a:r>
              <a:rPr lang="en-AU" sz="1200" kern="1200" dirty="0">
                <a:solidFill>
                  <a:schemeClr val="tx1"/>
                </a:solidFill>
                <a:effectLst/>
                <a:latin typeface="+mn-lt"/>
                <a:ea typeface="ＭＳ Ｐゴシック" pitchFamily="34" charset="-128"/>
                <a:cs typeface="+mn-cs"/>
              </a:rPr>
              <a:t>Support and mentoring – helping young workers engage with their workplace and co-workers by developing good relationships and providing them with a mentor. </a:t>
            </a:r>
          </a:p>
          <a:p>
            <a:endParaRPr lang="en-AU" dirty="0"/>
          </a:p>
        </p:txBody>
      </p:sp>
      <p:sp>
        <p:nvSpPr>
          <p:cNvPr id="4" name="Slide Number Placeholder 3"/>
          <p:cNvSpPr>
            <a:spLocks noGrp="1"/>
          </p:cNvSpPr>
          <p:nvPr>
            <p:ph type="sldNum" sz="quarter" idx="5"/>
          </p:nvPr>
        </p:nvSpPr>
        <p:spPr/>
        <p:txBody>
          <a:bodyPr/>
          <a:lstStyle/>
          <a:p>
            <a:fld id="{5CF4CD0A-9B8F-6743-ADAA-DB43F84E12EE}" type="slidenum">
              <a:rPr lang="en-US" smtClean="0"/>
              <a:t>17</a:t>
            </a:fld>
            <a:endParaRPr lang="en-US"/>
          </a:p>
        </p:txBody>
      </p:sp>
    </p:spTree>
    <p:extLst>
      <p:ext uri="{BB962C8B-B14F-4D97-AF65-F5344CB8AC3E}">
        <p14:creationId xmlns:p14="http://schemas.microsoft.com/office/powerpoint/2010/main" val="3912951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AU" sz="1200" i="1" kern="1200" dirty="0">
                <a:solidFill>
                  <a:schemeClr val="tx1"/>
                </a:solidFill>
                <a:effectLst/>
                <a:latin typeface="+mn-lt"/>
                <a:ea typeface="ＭＳ Ｐゴシック" pitchFamily="34" charset="-128"/>
                <a:cs typeface="+mn-cs"/>
              </a:rPr>
              <a:t>The</a:t>
            </a:r>
            <a:r>
              <a:rPr lang="en-AU" sz="1200" i="1" kern="1200" baseline="0" dirty="0">
                <a:solidFill>
                  <a:schemeClr val="tx1"/>
                </a:solidFill>
                <a:effectLst/>
                <a:latin typeface="+mn-lt"/>
                <a:ea typeface="ＭＳ Ｐゴシック" pitchFamily="34" charset="-128"/>
                <a:cs typeface="+mn-cs"/>
              </a:rPr>
              <a:t> right start </a:t>
            </a:r>
            <a:r>
              <a:rPr lang="en-AU" sz="1200" i="0" kern="1200" baseline="0" dirty="0">
                <a:solidFill>
                  <a:schemeClr val="tx1"/>
                </a:solidFill>
                <a:effectLst/>
                <a:latin typeface="+mn-lt"/>
                <a:ea typeface="ＭＳ Ｐゴシック" pitchFamily="34" charset="-128"/>
                <a:cs typeface="+mn-cs"/>
              </a:rPr>
              <a:t>film is a good </a:t>
            </a:r>
            <a:r>
              <a:rPr lang="en-AU" sz="1200" kern="1200" dirty="0">
                <a:solidFill>
                  <a:schemeClr val="tx1"/>
                </a:solidFill>
                <a:effectLst/>
                <a:latin typeface="+mn-lt"/>
                <a:ea typeface="ＭＳ Ｐゴシック" pitchFamily="34" charset="-128"/>
                <a:cs typeface="+mn-cs"/>
              </a:rPr>
              <a:t>example of the three things</a:t>
            </a:r>
            <a:r>
              <a:rPr lang="en-AU" sz="1200" kern="1200" baseline="0" dirty="0">
                <a:solidFill>
                  <a:schemeClr val="tx1"/>
                </a:solidFill>
                <a:effectLst/>
                <a:latin typeface="+mn-lt"/>
                <a:ea typeface="ＭＳ Ｐゴシック" pitchFamily="34" charset="-128"/>
                <a:cs typeface="+mn-cs"/>
              </a:rPr>
              <a:t> a supervisor or manager can do to keep a young worker safe.</a:t>
            </a:r>
            <a:endParaRPr lang="en-AU" sz="1200" kern="1200" dirty="0">
              <a:solidFill>
                <a:schemeClr val="tx1"/>
              </a:solidFill>
              <a:effectLst/>
              <a:latin typeface="+mn-lt"/>
              <a:ea typeface="ＭＳ Ｐゴシック" pitchFamily="34" charset="-128"/>
              <a:cs typeface="+mn-cs"/>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F4CD0A-9B8F-6743-ADAA-DB43F84E12E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5702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baseline="0" dirty="0">
                <a:solidFill>
                  <a:schemeClr val="tx1"/>
                </a:solidFill>
                <a:effectLst/>
                <a:latin typeface="+mn-lt"/>
                <a:ea typeface="ＭＳ Ｐゴシック" pitchFamily="34" charset="-128"/>
                <a:cs typeface="ＭＳ Ｐゴシック" pitchFamily="1" charset="-128"/>
              </a:rPr>
              <a:t>Lead group discussion.</a:t>
            </a:r>
          </a:p>
          <a:p>
            <a:endParaRPr lang="en-AU" dirty="0"/>
          </a:p>
        </p:txBody>
      </p:sp>
      <p:sp>
        <p:nvSpPr>
          <p:cNvPr id="4" name="Slide Number Placeholder 3"/>
          <p:cNvSpPr>
            <a:spLocks noGrp="1"/>
          </p:cNvSpPr>
          <p:nvPr>
            <p:ph type="sldNum" sz="quarter" idx="5"/>
          </p:nvPr>
        </p:nvSpPr>
        <p:spPr/>
        <p:txBody>
          <a:bodyPr/>
          <a:lstStyle/>
          <a:p>
            <a:fld id="{5CF4CD0A-9B8F-6743-ADAA-DB43F84E12EE}" type="slidenum">
              <a:rPr lang="en-US" smtClean="0"/>
              <a:t>19</a:t>
            </a:fld>
            <a:endParaRPr lang="en-US"/>
          </a:p>
        </p:txBody>
      </p:sp>
    </p:spTree>
    <p:extLst>
      <p:ext uri="{BB962C8B-B14F-4D97-AF65-F5344CB8AC3E}">
        <p14:creationId xmlns:p14="http://schemas.microsoft.com/office/powerpoint/2010/main" val="3230852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baseline="0" dirty="0">
                <a:solidFill>
                  <a:schemeClr val="tx1"/>
                </a:solidFill>
                <a:effectLst/>
                <a:latin typeface="+mn-lt"/>
                <a:ea typeface="ＭＳ Ｐゴシック" pitchFamily="34" charset="-128"/>
                <a:cs typeface="ＭＳ Ｐゴシック" pitchFamily="1" charset="-128"/>
              </a:rPr>
              <a:t>Lead group discussion.</a:t>
            </a:r>
          </a:p>
          <a:p>
            <a:endParaRPr lang="en-AU" dirty="0"/>
          </a:p>
        </p:txBody>
      </p:sp>
      <p:sp>
        <p:nvSpPr>
          <p:cNvPr id="4" name="Slide Number Placeholder 3"/>
          <p:cNvSpPr>
            <a:spLocks noGrp="1"/>
          </p:cNvSpPr>
          <p:nvPr>
            <p:ph type="sldNum" sz="quarter" idx="5"/>
          </p:nvPr>
        </p:nvSpPr>
        <p:spPr/>
        <p:txBody>
          <a:bodyPr/>
          <a:lstStyle/>
          <a:p>
            <a:fld id="{5CF4CD0A-9B8F-6743-ADAA-DB43F84E12EE}" type="slidenum">
              <a:rPr lang="en-US" smtClean="0"/>
              <a:t>20</a:t>
            </a:fld>
            <a:endParaRPr lang="en-US"/>
          </a:p>
        </p:txBody>
      </p:sp>
    </p:spTree>
    <p:extLst>
      <p:ext uri="{BB962C8B-B14F-4D97-AF65-F5344CB8AC3E}">
        <p14:creationId xmlns:p14="http://schemas.microsoft.com/office/powerpoint/2010/main" val="4288219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ＭＳ Ｐゴシック" pitchFamily="34" charset="-128"/>
                <a:cs typeface="ＭＳ Ｐゴシック" pitchFamily="1" charset="-128"/>
              </a:rPr>
              <a:t>A positive </a:t>
            </a:r>
            <a:r>
              <a:rPr lang="en-AU" sz="1200" i="1" kern="1200" dirty="0">
                <a:solidFill>
                  <a:schemeClr val="tx1"/>
                </a:solidFill>
                <a:effectLst/>
                <a:latin typeface="+mn-lt"/>
                <a:ea typeface="ＭＳ Ｐゴシック" pitchFamily="34" charset="-128"/>
                <a:cs typeface="ＭＳ Ｐゴシック" pitchFamily="1" charset="-128"/>
              </a:rPr>
              <a:t>Workplace Culture </a:t>
            </a:r>
            <a:r>
              <a:rPr lang="en-AU" sz="1200" kern="1200" dirty="0">
                <a:solidFill>
                  <a:schemeClr val="tx1"/>
                </a:solidFill>
                <a:effectLst/>
                <a:latin typeface="+mn-lt"/>
                <a:ea typeface="ＭＳ Ｐゴシック" pitchFamily="34" charset="-128"/>
                <a:cs typeface="ＭＳ Ｐゴシック" pitchFamily="1" charset="-128"/>
              </a:rPr>
              <a:t>that is successful in supporting the health and safety of young workers needs to:</a:t>
            </a:r>
          </a:p>
          <a:p>
            <a:pPr marL="171450" lvl="0" indent="-171450">
              <a:buFont typeface="Arial" panose="020B0604020202020204" pitchFamily="34" charset="0"/>
              <a:buChar char="•"/>
            </a:pPr>
            <a:r>
              <a:rPr lang="en-AU" sz="1200" kern="1200" dirty="0">
                <a:solidFill>
                  <a:schemeClr val="tx1"/>
                </a:solidFill>
                <a:effectLst/>
                <a:latin typeface="+mn-lt"/>
                <a:ea typeface="ＭＳ Ｐゴシック" pitchFamily="34" charset="-128"/>
                <a:cs typeface="+mn-cs"/>
              </a:rPr>
              <a:t>value the health and safety of young workers</a:t>
            </a:r>
          </a:p>
          <a:p>
            <a:pPr marL="171450" lvl="0" indent="-171450">
              <a:buFont typeface="Arial" panose="020B0604020202020204" pitchFamily="34" charset="0"/>
              <a:buChar char="•"/>
            </a:pPr>
            <a:r>
              <a:rPr lang="en-AU" sz="1200" kern="1200" dirty="0">
                <a:solidFill>
                  <a:schemeClr val="tx1"/>
                </a:solidFill>
                <a:effectLst/>
                <a:latin typeface="+mn-lt"/>
                <a:ea typeface="ＭＳ Ｐゴシック" pitchFamily="34" charset="-128"/>
                <a:cs typeface="+mn-cs"/>
              </a:rPr>
              <a:t>have managers and supervisors demonstrating leadership</a:t>
            </a:r>
          </a:p>
          <a:p>
            <a:pPr marL="171450" lvl="0" indent="-171450">
              <a:buFont typeface="Arial" panose="020B0604020202020204" pitchFamily="34" charset="0"/>
              <a:buChar char="•"/>
            </a:pPr>
            <a:r>
              <a:rPr lang="en-AU" sz="1200" kern="1200" dirty="0">
                <a:solidFill>
                  <a:schemeClr val="tx1"/>
                </a:solidFill>
                <a:effectLst/>
                <a:latin typeface="+mn-lt"/>
                <a:ea typeface="ＭＳ Ｐゴシック" pitchFamily="34" charset="-128"/>
                <a:cs typeface="+mn-cs"/>
              </a:rPr>
              <a:t>consult with young workers about their views and use effective ways to communicate.</a:t>
            </a:r>
          </a:p>
          <a:p>
            <a:endParaRPr lang="en-AU" dirty="0"/>
          </a:p>
        </p:txBody>
      </p:sp>
      <p:sp>
        <p:nvSpPr>
          <p:cNvPr id="4" name="Slide Number Placeholder 3"/>
          <p:cNvSpPr>
            <a:spLocks noGrp="1"/>
          </p:cNvSpPr>
          <p:nvPr>
            <p:ph type="sldNum" sz="quarter" idx="5"/>
          </p:nvPr>
        </p:nvSpPr>
        <p:spPr/>
        <p:txBody>
          <a:bodyPr/>
          <a:lstStyle/>
          <a:p>
            <a:fld id="{5CF4CD0A-9B8F-6743-ADAA-DB43F84E12EE}" type="slidenum">
              <a:rPr lang="en-US" smtClean="0"/>
              <a:t>21</a:t>
            </a:fld>
            <a:endParaRPr lang="en-US"/>
          </a:p>
        </p:txBody>
      </p:sp>
    </p:spTree>
    <p:extLst>
      <p:ext uri="{BB962C8B-B14F-4D97-AF65-F5344CB8AC3E}">
        <p14:creationId xmlns:p14="http://schemas.microsoft.com/office/powerpoint/2010/main" val="3236036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i="1" kern="1200" dirty="0">
                <a:solidFill>
                  <a:schemeClr val="tx1"/>
                </a:solidFill>
                <a:effectLst/>
                <a:latin typeface="+mn-lt"/>
                <a:ea typeface="ＭＳ Ｐゴシック" pitchFamily="34" charset="-128"/>
                <a:cs typeface="ＭＳ Ｐゴシック" pitchFamily="1" charset="-128"/>
              </a:rPr>
              <a:t>Welcome attendees and introduce yourself.</a:t>
            </a:r>
          </a:p>
          <a:p>
            <a:pPr lvl="0"/>
            <a:endParaRPr lang="en-AU" sz="1200" kern="1200" dirty="0">
              <a:solidFill>
                <a:schemeClr val="tx1"/>
              </a:solidFill>
              <a:effectLst/>
              <a:latin typeface="+mn-lt"/>
              <a:ea typeface="ＭＳ Ｐゴシック" pitchFamily="34" charset="-128"/>
              <a:cs typeface="ＭＳ Ｐゴシック" pitchFamily="1" charset="-128"/>
            </a:endParaRPr>
          </a:p>
          <a:p>
            <a:pPr lvl="0"/>
            <a:r>
              <a:rPr lang="en-AU" sz="1200" kern="1200" dirty="0">
                <a:solidFill>
                  <a:schemeClr val="tx1"/>
                </a:solidFill>
                <a:effectLst/>
                <a:latin typeface="+mn-lt"/>
                <a:ea typeface="ＭＳ Ｐゴシック" pitchFamily="34" charset="-128"/>
                <a:cs typeface="ＭＳ Ｐゴシック" pitchFamily="1" charset="-128"/>
              </a:rPr>
              <a:t>The purpose of this session is to give you, those who supervise and manage young workers, an understanding of how some of their characteristics can make them more vulnerable to a workplace injury and what can be done to support them in working safely.</a:t>
            </a:r>
          </a:p>
          <a:p>
            <a:pPr lvl="0"/>
            <a:endParaRPr lang="en-AU" sz="1200" kern="1200" dirty="0">
              <a:solidFill>
                <a:schemeClr val="tx1"/>
              </a:solidFill>
              <a:effectLst/>
              <a:latin typeface="+mn-lt"/>
              <a:ea typeface="ＭＳ Ｐゴシック" pitchFamily="34" charset="-128"/>
              <a:cs typeface="ＭＳ Ｐゴシック" pitchFamily="1" charset="-128"/>
            </a:endParaRPr>
          </a:p>
          <a:p>
            <a:pPr lvl="0"/>
            <a:r>
              <a:rPr lang="en-AU" sz="1200" kern="1200" dirty="0">
                <a:solidFill>
                  <a:schemeClr val="tx1"/>
                </a:solidFill>
                <a:effectLst/>
                <a:latin typeface="+mn-lt"/>
                <a:ea typeface="ＭＳ Ｐゴシック" pitchFamily="34" charset="-128"/>
                <a:cs typeface="ＭＳ Ｐゴシック" pitchFamily="1" charset="-128"/>
              </a:rPr>
              <a:t>The workshop will cover four sections:</a:t>
            </a:r>
          </a:p>
          <a:p>
            <a:pPr marL="171450" lvl="0" indent="-171450">
              <a:buFont typeface="Arial" panose="020B0604020202020204" pitchFamily="34" charset="0"/>
              <a:buChar char="•"/>
            </a:pPr>
            <a:r>
              <a:rPr lang="en-AU" sz="1200" kern="1200" dirty="0">
                <a:solidFill>
                  <a:schemeClr val="tx1"/>
                </a:solidFill>
                <a:effectLst/>
                <a:latin typeface="+mn-lt"/>
                <a:ea typeface="ＭＳ Ｐゴシック" pitchFamily="34" charset="-128"/>
                <a:cs typeface="+mn-cs"/>
              </a:rPr>
              <a:t>In section one, we will consider why health and safety is important for our young workers, using one young person’s story as an example.</a:t>
            </a:r>
          </a:p>
          <a:p>
            <a:pPr marL="171450" lvl="0" indent="-171450">
              <a:buFont typeface="Arial" panose="020B0604020202020204" pitchFamily="34" charset="0"/>
              <a:buChar char="•"/>
            </a:pPr>
            <a:r>
              <a:rPr lang="en-AU" sz="1200" kern="1200" dirty="0">
                <a:solidFill>
                  <a:schemeClr val="tx1"/>
                </a:solidFill>
                <a:effectLst/>
                <a:latin typeface="+mn-lt"/>
                <a:ea typeface="ＭＳ Ｐゴシック" pitchFamily="34" charset="-128"/>
                <a:cs typeface="+mn-cs"/>
              </a:rPr>
              <a:t>In section two we will look at the four areas that influence a young person’s health and safety at work.</a:t>
            </a:r>
          </a:p>
          <a:p>
            <a:pPr marL="171450" lvl="0" indent="-171450">
              <a:buFont typeface="Arial" panose="020B0604020202020204" pitchFamily="34" charset="0"/>
              <a:buChar char="•"/>
            </a:pPr>
            <a:r>
              <a:rPr lang="en-AU" sz="1200" kern="1200" dirty="0">
                <a:solidFill>
                  <a:schemeClr val="tx1"/>
                </a:solidFill>
                <a:effectLst/>
                <a:latin typeface="+mn-lt"/>
                <a:ea typeface="ＭＳ Ｐゴシック" pitchFamily="34" charset="-128"/>
                <a:cs typeface="+mn-cs"/>
              </a:rPr>
              <a:t>In section three, we will run a quick workshop that will capture your ideas for how we can improve these four areas.</a:t>
            </a:r>
          </a:p>
          <a:p>
            <a:pPr marL="171450" lvl="0" indent="-171450">
              <a:buFont typeface="Arial" panose="020B0604020202020204" pitchFamily="34" charset="0"/>
              <a:buChar char="•"/>
            </a:pPr>
            <a:r>
              <a:rPr lang="en-AU" sz="1200" kern="1200" dirty="0">
                <a:solidFill>
                  <a:schemeClr val="tx1"/>
                </a:solidFill>
                <a:effectLst/>
                <a:latin typeface="+mn-lt"/>
                <a:ea typeface="ＭＳ Ｐゴシック" pitchFamily="34" charset="-128"/>
                <a:cs typeface="ＭＳ Ｐゴシック" pitchFamily="1" charset="-128"/>
              </a:rPr>
              <a:t>In section four, we will commit to some steps to make these improvements happen.</a:t>
            </a:r>
            <a:endParaRPr lang="en-AU" sz="1400" kern="1200" dirty="0">
              <a:solidFill>
                <a:schemeClr val="tx1"/>
              </a:solidFill>
              <a:effectLst/>
              <a:latin typeface="+mn-lt"/>
              <a:ea typeface="ＭＳ Ｐゴシック" pitchFamily="34" charset="-128"/>
              <a:cs typeface="ＭＳ Ｐゴシック" pitchFamily="1" charset="-128"/>
            </a:endParaRPr>
          </a:p>
          <a:p>
            <a:endParaRPr lang="en-AU" dirty="0"/>
          </a:p>
        </p:txBody>
      </p:sp>
      <p:sp>
        <p:nvSpPr>
          <p:cNvPr id="4" name="Slide Number Placeholder 3"/>
          <p:cNvSpPr>
            <a:spLocks noGrp="1"/>
          </p:cNvSpPr>
          <p:nvPr>
            <p:ph type="sldNum" sz="quarter" idx="5"/>
          </p:nvPr>
        </p:nvSpPr>
        <p:spPr/>
        <p:txBody>
          <a:bodyPr/>
          <a:lstStyle/>
          <a:p>
            <a:fld id="{5CF4CD0A-9B8F-6743-ADAA-DB43F84E12EE}" type="slidenum">
              <a:rPr lang="en-US" smtClean="0"/>
              <a:t>2</a:t>
            </a:fld>
            <a:endParaRPr lang="en-US"/>
          </a:p>
        </p:txBody>
      </p:sp>
    </p:spTree>
    <p:extLst>
      <p:ext uri="{BB962C8B-B14F-4D97-AF65-F5344CB8AC3E}">
        <p14:creationId xmlns:p14="http://schemas.microsoft.com/office/powerpoint/2010/main" val="4005006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AU" sz="1200" i="1" kern="1200" dirty="0">
                <a:solidFill>
                  <a:schemeClr val="tx1"/>
                </a:solidFill>
                <a:effectLst/>
                <a:latin typeface="+mn-lt"/>
                <a:ea typeface="ＭＳ Ｐゴシック" pitchFamily="34" charset="-128"/>
                <a:cs typeface="+mn-cs"/>
              </a:rPr>
              <a:t>The</a:t>
            </a:r>
            <a:r>
              <a:rPr lang="en-AU" sz="1200" i="1" kern="1200" baseline="0" dirty="0">
                <a:solidFill>
                  <a:schemeClr val="tx1"/>
                </a:solidFill>
                <a:effectLst/>
                <a:latin typeface="+mn-lt"/>
                <a:ea typeface="ＭＳ Ｐゴシック" pitchFamily="34" charset="-128"/>
                <a:cs typeface="+mn-cs"/>
              </a:rPr>
              <a:t> right start – shaping a culture of safety for your workers </a:t>
            </a:r>
            <a:r>
              <a:rPr lang="en-AU" sz="1200" i="0" kern="1200" baseline="0" dirty="0">
                <a:solidFill>
                  <a:schemeClr val="tx1"/>
                </a:solidFill>
                <a:effectLst/>
                <a:latin typeface="+mn-lt"/>
                <a:ea typeface="ＭＳ Ｐゴシック" pitchFamily="34" charset="-128"/>
                <a:cs typeface="+mn-cs"/>
              </a:rPr>
              <a:t>film is a good </a:t>
            </a:r>
            <a:r>
              <a:rPr lang="en-AU" sz="1200" kern="1200" dirty="0">
                <a:solidFill>
                  <a:schemeClr val="tx1"/>
                </a:solidFill>
                <a:effectLst/>
                <a:latin typeface="+mn-lt"/>
                <a:ea typeface="ＭＳ Ｐゴシック" pitchFamily="34" charset="-128"/>
                <a:cs typeface="+mn-cs"/>
              </a:rPr>
              <a:t>example of the three things</a:t>
            </a:r>
            <a:r>
              <a:rPr lang="en-AU" sz="1200" kern="1200" baseline="0" dirty="0">
                <a:solidFill>
                  <a:schemeClr val="tx1"/>
                </a:solidFill>
                <a:effectLst/>
                <a:latin typeface="+mn-lt"/>
                <a:ea typeface="ＭＳ Ｐゴシック" pitchFamily="34" charset="-128"/>
                <a:cs typeface="+mn-cs"/>
              </a:rPr>
              <a:t> a supervisor or manager can do to keep a young worker safe</a:t>
            </a:r>
            <a:endParaRPr lang="en-AU" sz="1200" kern="1200" dirty="0">
              <a:solidFill>
                <a:schemeClr val="tx1"/>
              </a:solidFill>
              <a:effectLst/>
              <a:latin typeface="+mn-lt"/>
              <a:ea typeface="ＭＳ Ｐゴシック" pitchFamily="34" charset="-128"/>
              <a:cs typeface="+mn-cs"/>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F4CD0A-9B8F-6743-ADAA-DB43F84E12E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6562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eaLnBrk="1" hangingPunct="1">
              <a:buFont typeface="Courier New" panose="02070309020205020404" pitchFamily="49" charset="0"/>
              <a:buNone/>
            </a:pPr>
            <a:r>
              <a:rPr lang="en-AU" altLang="en-US" sz="1200" dirty="0">
                <a:solidFill>
                  <a:schemeClr val="tx1">
                    <a:lumMod val="85000"/>
                    <a:lumOff val="15000"/>
                  </a:schemeClr>
                </a:solidFill>
              </a:rPr>
              <a:t>Young worker risk profile </a:t>
            </a:r>
            <a:r>
              <a:rPr lang="en-AU" altLang="en-US" sz="1200" b="1" dirty="0">
                <a:solidFill>
                  <a:schemeClr val="tx1">
                    <a:lumMod val="85000"/>
                    <a:lumOff val="15000"/>
                  </a:schemeClr>
                </a:solidFill>
              </a:rPr>
              <a:t>(from slide 15)</a:t>
            </a:r>
          </a:p>
          <a:p>
            <a:pPr lvl="1" eaLnBrk="1" hangingPunct="1">
              <a:buFont typeface="Courier New" panose="02070309020205020404" pitchFamily="49" charset="0"/>
              <a:buChar char="o"/>
            </a:pPr>
            <a:r>
              <a:rPr lang="en-AU" altLang="en-US" sz="1200" dirty="0">
                <a:solidFill>
                  <a:schemeClr val="tx1">
                    <a:lumMod val="85000"/>
                    <a:lumOff val="15000"/>
                  </a:schemeClr>
                </a:solidFill>
              </a:rPr>
              <a:t>Inexperience</a:t>
            </a:r>
          </a:p>
          <a:p>
            <a:pPr lvl="1" eaLnBrk="1" hangingPunct="1">
              <a:buFont typeface="Courier New" panose="02070309020205020404" pitchFamily="49" charset="0"/>
              <a:buChar char="o"/>
            </a:pPr>
            <a:r>
              <a:rPr lang="en-AU" altLang="en-US" sz="1200" dirty="0">
                <a:solidFill>
                  <a:schemeClr val="tx1">
                    <a:lumMod val="85000"/>
                    <a:lumOff val="15000"/>
                  </a:schemeClr>
                </a:solidFill>
              </a:rPr>
              <a:t>Development (physical, social, intellectual)</a:t>
            </a:r>
          </a:p>
          <a:p>
            <a:pPr lvl="1" eaLnBrk="1" hangingPunct="1">
              <a:buFont typeface="Courier New" panose="02070309020205020404" pitchFamily="49" charset="0"/>
              <a:buChar char="o"/>
            </a:pPr>
            <a:r>
              <a:rPr lang="en-AU" altLang="en-US" sz="1200" dirty="0">
                <a:solidFill>
                  <a:schemeClr val="tx1">
                    <a:lumMod val="85000"/>
                    <a:lumOff val="15000"/>
                  </a:schemeClr>
                </a:solidFill>
              </a:rPr>
              <a:t>Generational </a:t>
            </a:r>
            <a:endParaRPr lang="en-AU" sz="1200" i="0" kern="1200" dirty="0">
              <a:solidFill>
                <a:schemeClr val="tx1"/>
              </a:solidFill>
              <a:effectLst/>
              <a:latin typeface="+mn-lt"/>
              <a:ea typeface="ＭＳ Ｐゴシック" pitchFamily="34" charset="-128"/>
              <a:cs typeface="ＭＳ Ｐゴシック" pitchFamily="1" charset="-128"/>
            </a:endParaRPr>
          </a:p>
          <a:p>
            <a:pPr marL="171450" lvl="0" indent="-171450">
              <a:buFont typeface="Arial" panose="020B0604020202020204" pitchFamily="34" charset="0"/>
              <a:buChar char="•"/>
            </a:pPr>
            <a:endParaRPr lang="en-AU" sz="1200" i="0" kern="1200" dirty="0">
              <a:solidFill>
                <a:schemeClr val="tx1"/>
              </a:solidFill>
              <a:effectLst/>
              <a:latin typeface="+mn-lt"/>
              <a:ea typeface="ＭＳ Ｐゴシック" pitchFamily="34" charset="-128"/>
              <a:cs typeface="ＭＳ Ｐゴシック" pitchFamily="1" charset="-128"/>
            </a:endParaRPr>
          </a:p>
          <a:p>
            <a:pPr marL="171450" lvl="0" indent="-171450">
              <a:buFont typeface="Arial" panose="020B0604020202020204" pitchFamily="34" charset="0"/>
              <a:buChar char="•"/>
            </a:pPr>
            <a:r>
              <a:rPr lang="en-AU" sz="1200" i="0" kern="1200" dirty="0">
                <a:solidFill>
                  <a:schemeClr val="tx1"/>
                </a:solidFill>
                <a:effectLst/>
                <a:latin typeface="+mn-lt"/>
                <a:ea typeface="ＭＳ Ｐゴシック" pitchFamily="34" charset="-128"/>
                <a:cs typeface="ＭＳ Ｐゴシック" pitchFamily="1" charset="-128"/>
              </a:rPr>
              <a:t>Use the discussion questions in </a:t>
            </a:r>
            <a:r>
              <a:rPr lang="en-AU" sz="1200" b="1" i="0" kern="1200" dirty="0">
                <a:solidFill>
                  <a:schemeClr val="tx1"/>
                </a:solidFill>
                <a:effectLst/>
                <a:latin typeface="+mn-lt"/>
                <a:ea typeface="ＭＳ Ｐゴシック" pitchFamily="34" charset="-128"/>
                <a:cs typeface="ＭＳ Ｐゴシック" pitchFamily="1" charset="-128"/>
              </a:rPr>
              <a:t>slides 23-26 </a:t>
            </a:r>
            <a:r>
              <a:rPr lang="en-AU" sz="1200" i="0" kern="1200" dirty="0">
                <a:solidFill>
                  <a:schemeClr val="tx1"/>
                </a:solidFill>
                <a:effectLst/>
                <a:latin typeface="+mn-lt"/>
                <a:ea typeface="ＭＳ Ｐゴシック" pitchFamily="34" charset="-128"/>
                <a:cs typeface="ＭＳ Ｐゴシック" pitchFamily="1" charset="-128"/>
              </a:rPr>
              <a:t>to workshop ideas for what can be done within each of the four sections to improve the way that young workers are supported with health and safety. </a:t>
            </a:r>
          </a:p>
          <a:p>
            <a:pPr marL="171450" lvl="0" indent="-171450">
              <a:buFont typeface="Arial" panose="020B0604020202020204" pitchFamily="34" charset="0"/>
              <a:buChar char="•"/>
            </a:pPr>
            <a:endParaRPr lang="en-AU" sz="1200" i="0" kern="1200" dirty="0">
              <a:solidFill>
                <a:schemeClr val="tx1"/>
              </a:solidFill>
              <a:effectLst/>
              <a:latin typeface="+mn-lt"/>
              <a:ea typeface="ＭＳ Ｐゴシック" pitchFamily="34" charset="-128"/>
              <a:cs typeface="ＭＳ Ｐゴシック" pitchFamily="1" charset="-128"/>
            </a:endParaRPr>
          </a:p>
          <a:p>
            <a:pPr marL="171450" lvl="0" indent="-171450">
              <a:buFont typeface="Arial" panose="020B0604020202020204" pitchFamily="34" charset="0"/>
              <a:buChar char="•"/>
            </a:pPr>
            <a:r>
              <a:rPr lang="en-AU" sz="1200" i="0" kern="1200" dirty="0">
                <a:solidFill>
                  <a:schemeClr val="tx1"/>
                </a:solidFill>
                <a:effectLst/>
                <a:latin typeface="+mn-lt"/>
                <a:ea typeface="ＭＳ Ｐゴシック" pitchFamily="34" charset="-128"/>
                <a:cs typeface="ＭＳ Ｐゴシック" pitchFamily="1" charset="-128"/>
              </a:rPr>
              <a:t>This can be done by breaking into smaller groups or as one large group.</a:t>
            </a:r>
          </a:p>
          <a:p>
            <a:pPr marL="171450" lvl="0" indent="-171450">
              <a:buFont typeface="Arial" panose="020B0604020202020204" pitchFamily="34" charset="0"/>
              <a:buChar char="•"/>
            </a:pPr>
            <a:endParaRPr lang="en-AU" sz="1200" i="0" kern="1200" dirty="0">
              <a:solidFill>
                <a:schemeClr val="tx1"/>
              </a:solidFill>
              <a:effectLst/>
              <a:latin typeface="+mn-lt"/>
              <a:ea typeface="ＭＳ Ｐゴシック" pitchFamily="34" charset="-128"/>
              <a:cs typeface="ＭＳ Ｐゴシック" pitchFamily="1" charset="-128"/>
            </a:endParaRPr>
          </a:p>
          <a:p>
            <a:pPr marL="171450" lvl="0" indent="-171450">
              <a:buFont typeface="Arial" panose="020B0604020202020204" pitchFamily="34" charset="0"/>
              <a:buChar char="•"/>
            </a:pPr>
            <a:r>
              <a:rPr lang="en-AU" sz="1200" i="0" kern="1200" dirty="0">
                <a:solidFill>
                  <a:schemeClr val="tx1"/>
                </a:solidFill>
                <a:effectLst/>
                <a:latin typeface="+mn-lt"/>
                <a:ea typeface="ＭＳ Ｐゴシック" pitchFamily="34" charset="-128"/>
                <a:cs typeface="ＭＳ Ｐゴシック" pitchFamily="1" charset="-128"/>
              </a:rPr>
              <a:t>Allow at least 3-5 mins for people to discuss and write down their ideas for each section, then 2-3 mins to report back. </a:t>
            </a:r>
          </a:p>
          <a:p>
            <a:pPr marL="0" indent="0">
              <a:buFont typeface="Arial" panose="020B0604020202020204" pitchFamily="34" charset="0"/>
              <a:buNone/>
            </a:pPr>
            <a:endParaRPr lang="en-AU" sz="1200" i="0" kern="1200" dirty="0">
              <a:solidFill>
                <a:schemeClr val="tx1"/>
              </a:solidFill>
              <a:effectLst/>
              <a:latin typeface="+mn-lt"/>
              <a:ea typeface="ＭＳ Ｐゴシック" pitchFamily="34" charset="-128"/>
              <a:cs typeface="ＭＳ Ｐゴシック" pitchFamily="1" charset="-128"/>
            </a:endParaRPr>
          </a:p>
          <a:p>
            <a:pPr marL="171450" indent="-171450">
              <a:buFont typeface="Arial" panose="020B0604020202020204" pitchFamily="34" charset="0"/>
              <a:buChar char="•"/>
            </a:pPr>
            <a:r>
              <a:rPr lang="en-AU" sz="1200" i="0" kern="1200" dirty="0">
                <a:solidFill>
                  <a:schemeClr val="tx1"/>
                </a:solidFill>
                <a:effectLst/>
                <a:latin typeface="+mn-lt"/>
                <a:ea typeface="ＭＳ Ｐゴシック" pitchFamily="34" charset="-128"/>
                <a:cs typeface="ＭＳ Ｐゴシック" pitchFamily="1" charset="-128"/>
              </a:rPr>
              <a:t>Have someone take notes of everyone’s ideas for Section four.</a:t>
            </a:r>
            <a:endParaRPr lang="en-AU" altLang="en-US" i="0" dirty="0"/>
          </a:p>
          <a:p>
            <a:endParaRPr lang="en-AU" dirty="0"/>
          </a:p>
        </p:txBody>
      </p:sp>
      <p:sp>
        <p:nvSpPr>
          <p:cNvPr id="4" name="Slide Number Placeholder 3"/>
          <p:cNvSpPr>
            <a:spLocks noGrp="1"/>
          </p:cNvSpPr>
          <p:nvPr>
            <p:ph type="sldNum" sz="quarter" idx="5"/>
          </p:nvPr>
        </p:nvSpPr>
        <p:spPr/>
        <p:txBody>
          <a:bodyPr/>
          <a:lstStyle/>
          <a:p>
            <a:fld id="{5CF4CD0A-9B8F-6743-ADAA-DB43F84E12EE}" type="slidenum">
              <a:rPr lang="en-US" smtClean="0"/>
              <a:t>24</a:t>
            </a:fld>
            <a:endParaRPr lang="en-US"/>
          </a:p>
        </p:txBody>
      </p:sp>
    </p:spTree>
    <p:extLst>
      <p:ext uri="{BB962C8B-B14F-4D97-AF65-F5344CB8AC3E}">
        <p14:creationId xmlns:p14="http://schemas.microsoft.com/office/powerpoint/2010/main" val="2311648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CF4CD0A-9B8F-6743-ADAA-DB43F84E12EE}" type="slidenum">
              <a:rPr lang="en-US" smtClean="0"/>
              <a:t>25</a:t>
            </a:fld>
            <a:endParaRPr lang="en-US"/>
          </a:p>
        </p:txBody>
      </p:sp>
    </p:spTree>
    <p:extLst>
      <p:ext uri="{BB962C8B-B14F-4D97-AF65-F5344CB8AC3E}">
        <p14:creationId xmlns:p14="http://schemas.microsoft.com/office/powerpoint/2010/main" val="260082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defRPr/>
            </a:pPr>
            <a:r>
              <a:rPr lang="en-AU" altLang="en-US" sz="1200" dirty="0"/>
              <a:t>1. Consider the risk profile of young workers.</a:t>
            </a:r>
          </a:p>
          <a:p>
            <a:pPr marL="0" indent="0">
              <a:buFont typeface="+mj-lt"/>
              <a:buNone/>
              <a:defRPr/>
            </a:pPr>
            <a:endParaRPr lang="en-AU" altLang="en-US" sz="1200" dirty="0"/>
          </a:p>
          <a:p>
            <a:pPr>
              <a:buFont typeface="+mj-lt"/>
              <a:buNone/>
              <a:defRPr/>
            </a:pPr>
            <a:r>
              <a:rPr lang="en-AU" altLang="en-US" sz="1200" dirty="0"/>
              <a:t>2. Design work that effectively manages risk.</a:t>
            </a:r>
          </a:p>
          <a:p>
            <a:pPr marL="800100" lvl="1" indent="-342900">
              <a:buFont typeface="Arial" panose="020B0604020202020204" pitchFamily="34" charset="0"/>
              <a:buChar char="•"/>
              <a:defRPr/>
            </a:pPr>
            <a:r>
              <a:rPr lang="en-AU" altLang="en-US" sz="1200" dirty="0"/>
              <a:t>Induction and training</a:t>
            </a:r>
          </a:p>
          <a:p>
            <a:pPr marL="800100" lvl="1" indent="-342900">
              <a:buFont typeface="Arial" panose="020B0604020202020204" pitchFamily="34" charset="0"/>
              <a:buChar char="•"/>
              <a:defRPr/>
            </a:pPr>
            <a:r>
              <a:rPr lang="en-AU" altLang="en-US" sz="1200" dirty="0"/>
              <a:t>Supervision and feedback</a:t>
            </a:r>
          </a:p>
          <a:p>
            <a:pPr marL="800100" lvl="1" indent="-342900">
              <a:buFont typeface="Arial" panose="020B0604020202020204" pitchFamily="34" charset="0"/>
              <a:buChar char="•"/>
              <a:defRPr/>
            </a:pPr>
            <a:r>
              <a:rPr lang="en-AU" altLang="en-US" sz="1200" dirty="0"/>
              <a:t>Support and mentoring.</a:t>
            </a:r>
          </a:p>
          <a:p>
            <a:pPr marL="0" indent="0">
              <a:buFont typeface="Arial" panose="020B0604020202020204" pitchFamily="34" charset="0"/>
              <a:buNone/>
              <a:defRPr/>
            </a:pPr>
            <a:endParaRPr lang="en-AU" altLang="en-US" sz="1200" dirty="0"/>
          </a:p>
          <a:p>
            <a:pPr>
              <a:defRPr/>
            </a:pPr>
            <a:r>
              <a:rPr lang="en-AU" altLang="en-US" sz="1200" dirty="0"/>
              <a:t>3. Create a culture that engages, supports and develops.</a:t>
            </a:r>
          </a:p>
          <a:p>
            <a:pPr>
              <a:defRPr/>
            </a:pPr>
            <a:endParaRPr lang="en-AU" altLang="en-US" sz="1200" dirty="0"/>
          </a:p>
          <a:p>
            <a:pPr>
              <a:buFont typeface="+mj-lt"/>
              <a:buNone/>
              <a:defRPr/>
            </a:pPr>
            <a:r>
              <a:rPr lang="en-AU" altLang="en-US" sz="1200" dirty="0"/>
              <a:t>4. Ensure relevant methods of communication. </a:t>
            </a:r>
          </a:p>
          <a:p>
            <a:endParaRPr lang="en-AU" dirty="0"/>
          </a:p>
        </p:txBody>
      </p:sp>
      <p:sp>
        <p:nvSpPr>
          <p:cNvPr id="4" name="Slide Number Placeholder 3"/>
          <p:cNvSpPr>
            <a:spLocks noGrp="1"/>
          </p:cNvSpPr>
          <p:nvPr>
            <p:ph type="sldNum" sz="quarter" idx="5"/>
          </p:nvPr>
        </p:nvSpPr>
        <p:spPr/>
        <p:txBody>
          <a:bodyPr/>
          <a:lstStyle/>
          <a:p>
            <a:fld id="{5CF4CD0A-9B8F-6743-ADAA-DB43F84E12EE}" type="slidenum">
              <a:rPr lang="en-US" smtClean="0"/>
              <a:t>26</a:t>
            </a:fld>
            <a:endParaRPr lang="en-US"/>
          </a:p>
        </p:txBody>
      </p:sp>
    </p:spTree>
    <p:extLst>
      <p:ext uri="{BB962C8B-B14F-4D97-AF65-F5344CB8AC3E}">
        <p14:creationId xmlns:p14="http://schemas.microsoft.com/office/powerpoint/2010/main" val="102510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altLang="en-US" dirty="0"/>
              <a:t>Be alert for situations where </a:t>
            </a:r>
            <a:r>
              <a:rPr lang="en-AU" altLang="en-US" b="1" dirty="0"/>
              <a:t>peer influence </a:t>
            </a:r>
            <a:r>
              <a:rPr lang="en-AU" altLang="en-US" dirty="0"/>
              <a:t>could lead to young workers taking risks in an attempt to ‘fit in’ </a:t>
            </a:r>
          </a:p>
          <a:p>
            <a:pPr>
              <a:defRPr/>
            </a:pPr>
            <a:endParaRPr lang="en-AU" altLang="en-US" dirty="0"/>
          </a:p>
          <a:p>
            <a:endParaRPr lang="en-AU" dirty="0"/>
          </a:p>
        </p:txBody>
      </p:sp>
      <p:sp>
        <p:nvSpPr>
          <p:cNvPr id="4" name="Slide Number Placeholder 3"/>
          <p:cNvSpPr>
            <a:spLocks noGrp="1"/>
          </p:cNvSpPr>
          <p:nvPr>
            <p:ph type="sldNum" sz="quarter" idx="5"/>
          </p:nvPr>
        </p:nvSpPr>
        <p:spPr/>
        <p:txBody>
          <a:bodyPr/>
          <a:lstStyle/>
          <a:p>
            <a:fld id="{5CF4CD0A-9B8F-6743-ADAA-DB43F84E12EE}" type="slidenum">
              <a:rPr lang="en-US" smtClean="0"/>
              <a:t>27</a:t>
            </a:fld>
            <a:endParaRPr lang="en-US"/>
          </a:p>
        </p:txBody>
      </p:sp>
    </p:spTree>
    <p:extLst>
      <p:ext uri="{BB962C8B-B14F-4D97-AF65-F5344CB8AC3E}">
        <p14:creationId xmlns:p14="http://schemas.microsoft.com/office/powerpoint/2010/main" val="2837822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ＭＳ Ｐゴシック" pitchFamily="34" charset="-128"/>
                <a:cs typeface="ＭＳ Ｐゴシック" pitchFamily="1" charset="-128"/>
              </a:rPr>
              <a:t>Use the steps outlined here</a:t>
            </a:r>
            <a:r>
              <a:rPr lang="en-AU" sz="1200" kern="1200" baseline="0" dirty="0">
                <a:solidFill>
                  <a:schemeClr val="tx1"/>
                </a:solidFill>
                <a:effectLst/>
                <a:latin typeface="+mn-lt"/>
                <a:ea typeface="ＭＳ Ｐゴシック" pitchFamily="34" charset="-128"/>
                <a:cs typeface="ＭＳ Ｐゴシック" pitchFamily="1" charset="-128"/>
              </a:rPr>
              <a:t> </a:t>
            </a:r>
            <a:r>
              <a:rPr lang="en-AU" sz="1200" kern="1200" dirty="0">
                <a:solidFill>
                  <a:schemeClr val="tx1"/>
                </a:solidFill>
                <a:effectLst/>
                <a:latin typeface="+mn-lt"/>
                <a:ea typeface="ＭＳ Ｐゴシック" pitchFamily="34" charset="-128"/>
                <a:cs typeface="ＭＳ Ｐゴシック" pitchFamily="1" charset="-128"/>
              </a:rPr>
              <a:t>to work out a plan of action to make the top three ideas happen as decided by the group.</a:t>
            </a:r>
          </a:p>
          <a:p>
            <a:endParaRPr lang="en-AU" dirty="0"/>
          </a:p>
        </p:txBody>
      </p:sp>
      <p:sp>
        <p:nvSpPr>
          <p:cNvPr id="4" name="Slide Number Placeholder 3"/>
          <p:cNvSpPr>
            <a:spLocks noGrp="1"/>
          </p:cNvSpPr>
          <p:nvPr>
            <p:ph type="sldNum" sz="quarter" idx="5"/>
          </p:nvPr>
        </p:nvSpPr>
        <p:spPr/>
        <p:txBody>
          <a:bodyPr/>
          <a:lstStyle/>
          <a:p>
            <a:fld id="{5CF4CD0A-9B8F-6743-ADAA-DB43F84E12EE}" type="slidenum">
              <a:rPr lang="en-US" smtClean="0"/>
              <a:t>29</a:t>
            </a:fld>
            <a:endParaRPr lang="en-US"/>
          </a:p>
        </p:txBody>
      </p:sp>
    </p:spTree>
    <p:extLst>
      <p:ext uri="{BB962C8B-B14F-4D97-AF65-F5344CB8AC3E}">
        <p14:creationId xmlns:p14="http://schemas.microsoft.com/office/powerpoint/2010/main" val="2965331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ＭＳ Ｐゴシック" pitchFamily="34" charset="-128"/>
                <a:cs typeface="ＭＳ Ｐゴシック" pitchFamily="1" charset="-128"/>
              </a:rPr>
              <a:t>Close the session by nominating a date to follow up with the group and for people to report back on the progress they have made.</a:t>
            </a:r>
            <a:endParaRPr lang="en-AU" dirty="0"/>
          </a:p>
          <a:p>
            <a:endParaRPr lang="en-AU" dirty="0"/>
          </a:p>
        </p:txBody>
      </p:sp>
      <p:sp>
        <p:nvSpPr>
          <p:cNvPr id="4" name="Slide Number Placeholder 3"/>
          <p:cNvSpPr>
            <a:spLocks noGrp="1"/>
          </p:cNvSpPr>
          <p:nvPr>
            <p:ph type="sldNum" sz="quarter" idx="5"/>
          </p:nvPr>
        </p:nvSpPr>
        <p:spPr/>
        <p:txBody>
          <a:bodyPr/>
          <a:lstStyle/>
          <a:p>
            <a:fld id="{5CF4CD0A-9B8F-6743-ADAA-DB43F84E12EE}" type="slidenum">
              <a:rPr lang="en-US" smtClean="0"/>
              <a:t>30</a:t>
            </a:fld>
            <a:endParaRPr lang="en-US"/>
          </a:p>
        </p:txBody>
      </p:sp>
    </p:spTree>
    <p:extLst>
      <p:ext uri="{BB962C8B-B14F-4D97-AF65-F5344CB8AC3E}">
        <p14:creationId xmlns:p14="http://schemas.microsoft.com/office/powerpoint/2010/main" val="500609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kern="1200" dirty="0">
                <a:solidFill>
                  <a:schemeClr val="tx1"/>
                </a:solidFill>
                <a:effectLst/>
                <a:latin typeface="+mn-lt"/>
                <a:ea typeface="ＭＳ Ｐゴシック" pitchFamily="34" charset="-128"/>
                <a:cs typeface="ＭＳ Ｐゴシック" pitchFamily="1" charset="-128"/>
              </a:rPr>
              <a:t>There are 4400 young workers (aged 15-24) seriously injured at work each year in Queensland</a:t>
            </a:r>
            <a:r>
              <a:rPr lang="en-AU" sz="1200" b="0" kern="1200" dirty="0">
                <a:solidFill>
                  <a:schemeClr val="tx1"/>
                </a:solidFill>
                <a:effectLst/>
                <a:latin typeface="+mn-lt"/>
                <a:ea typeface="ＭＳ Ｐゴシック" pitchFamily="34" charset="-128"/>
                <a:cs typeface="ＭＳ Ｐゴシック" pitchFamily="1" charset="-128"/>
              </a:rPr>
              <a:t>.</a:t>
            </a:r>
            <a:r>
              <a:rPr lang="en-AU" sz="1200" b="0" kern="1200" baseline="0" dirty="0">
                <a:solidFill>
                  <a:schemeClr val="tx1"/>
                </a:solidFill>
                <a:effectLst/>
                <a:latin typeface="+mn-lt"/>
                <a:ea typeface="ＭＳ Ｐゴシック" pitchFamily="34" charset="-128"/>
                <a:cs typeface="ＭＳ Ｐゴシック" pitchFamily="1" charset="-128"/>
              </a:rPr>
              <a:t> </a:t>
            </a:r>
          </a:p>
          <a:p>
            <a:pPr marL="0" lvl="0" indent="0">
              <a:buFont typeface="Arial" panose="020B0604020202020204" pitchFamily="34" charset="0"/>
              <a:buNone/>
            </a:pPr>
            <a:endParaRPr lang="en-AU" sz="1200" kern="1200" dirty="0">
              <a:solidFill>
                <a:schemeClr val="tx1"/>
              </a:solidFill>
              <a:effectLst/>
              <a:latin typeface="+mn-lt"/>
              <a:ea typeface="ＭＳ Ｐゴシック" pitchFamily="34" charset="-128"/>
              <a:cs typeface="ＭＳ Ｐゴシック" pitchFamily="1" charset="-128"/>
            </a:endParaRPr>
          </a:p>
          <a:p>
            <a:pPr marL="171450" lvl="0" indent="-171450">
              <a:buFont typeface="Arial" panose="020B0604020202020204" pitchFamily="34" charset="0"/>
              <a:buChar char="•"/>
            </a:pPr>
            <a:r>
              <a:rPr lang="en-AU" sz="1200" kern="1200" dirty="0">
                <a:solidFill>
                  <a:schemeClr val="tx1"/>
                </a:solidFill>
                <a:effectLst/>
                <a:latin typeface="+mn-lt"/>
                <a:ea typeface="ＭＳ Ｐゴシック" pitchFamily="34" charset="-128"/>
                <a:cs typeface="ＭＳ Ｐゴシック" pitchFamily="1" charset="-128"/>
              </a:rPr>
              <a:t>A serious injury keeps someone off work for five</a:t>
            </a:r>
            <a:r>
              <a:rPr lang="en-AU" sz="1200" kern="1200" baseline="0" dirty="0">
                <a:solidFill>
                  <a:schemeClr val="tx1"/>
                </a:solidFill>
                <a:effectLst/>
                <a:latin typeface="+mn-lt"/>
                <a:ea typeface="ＭＳ Ｐゴシック" pitchFamily="34" charset="-128"/>
                <a:cs typeface="ＭＳ Ｐゴシック" pitchFamily="1" charset="-128"/>
              </a:rPr>
              <a:t> </a:t>
            </a:r>
            <a:r>
              <a:rPr lang="en-AU" sz="1200" kern="1200" dirty="0">
                <a:solidFill>
                  <a:schemeClr val="tx1"/>
                </a:solidFill>
                <a:effectLst/>
                <a:latin typeface="+mn-lt"/>
                <a:ea typeface="ＭＳ Ｐゴシック" pitchFamily="34" charset="-128"/>
                <a:cs typeface="ＭＳ Ｐゴシック" pitchFamily="1" charset="-128"/>
              </a:rPr>
              <a:t>or more days.</a:t>
            </a:r>
          </a:p>
          <a:p>
            <a:pPr marL="171450" lvl="0" indent="-171450">
              <a:buFont typeface="Arial" panose="020B0604020202020204" pitchFamily="34" charset="0"/>
              <a:buChar char="•"/>
            </a:pPr>
            <a:endParaRPr lang="en-AU" sz="1200" kern="1200" dirty="0">
              <a:solidFill>
                <a:schemeClr val="tx1"/>
              </a:solidFill>
              <a:effectLst/>
              <a:latin typeface="+mn-lt"/>
              <a:ea typeface="ＭＳ Ｐゴシック" pitchFamily="34" charset="-128"/>
              <a:cs typeface="ＭＳ Ｐゴシック" pitchFamily="1" charset="-128"/>
            </a:endParaRPr>
          </a:p>
          <a:p>
            <a:pPr marL="171450" lvl="0" indent="-171450">
              <a:buFont typeface="Arial" panose="020B0604020202020204" pitchFamily="34" charset="0"/>
              <a:buChar char="•"/>
            </a:pPr>
            <a:r>
              <a:rPr lang="en-AU" sz="1200" kern="1200" dirty="0">
                <a:solidFill>
                  <a:schemeClr val="tx1"/>
                </a:solidFill>
                <a:effectLst/>
                <a:latin typeface="+mn-lt"/>
                <a:ea typeface="ＭＳ Ｐゴシック" pitchFamily="34" charset="-128"/>
                <a:cs typeface="ＭＳ Ｐゴシック" pitchFamily="1" charset="-128"/>
              </a:rPr>
              <a:t>That equates to around one out of every 90 young workers suffering a serious injury at work each year.</a:t>
            </a:r>
          </a:p>
          <a:p>
            <a:pPr marL="171450" indent="-171450">
              <a:buFont typeface="Arial" panose="020B0604020202020204" pitchFamily="34" charset="0"/>
              <a:buChar char="•"/>
            </a:pPr>
            <a:endParaRPr lang="en-AU" baseline="0" dirty="0"/>
          </a:p>
          <a:p>
            <a:endParaRPr lang="en-AU" dirty="0"/>
          </a:p>
        </p:txBody>
      </p:sp>
      <p:sp>
        <p:nvSpPr>
          <p:cNvPr id="4" name="Slide Number Placeholder 3"/>
          <p:cNvSpPr>
            <a:spLocks noGrp="1"/>
          </p:cNvSpPr>
          <p:nvPr>
            <p:ph type="sldNum" sz="quarter" idx="5"/>
          </p:nvPr>
        </p:nvSpPr>
        <p:spPr/>
        <p:txBody>
          <a:bodyPr/>
          <a:lstStyle/>
          <a:p>
            <a:fld id="{5CF4CD0A-9B8F-6743-ADAA-DB43F84E12EE}" type="slidenum">
              <a:rPr lang="en-US" smtClean="0"/>
              <a:t>4</a:t>
            </a:fld>
            <a:endParaRPr lang="en-US"/>
          </a:p>
        </p:txBody>
      </p:sp>
    </p:spTree>
    <p:extLst>
      <p:ext uri="{BB962C8B-B14F-4D97-AF65-F5344CB8AC3E}">
        <p14:creationId xmlns:p14="http://schemas.microsoft.com/office/powerpoint/2010/main" val="3805352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mn-lt"/>
                <a:ea typeface="ＭＳ Ｐゴシック" pitchFamily="34" charset="-128"/>
                <a:cs typeface="ＭＳ Ｐゴシック" pitchFamily="1" charset="-128"/>
              </a:rPr>
              <a:t>The top two types of injuries are:</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en-AU" sz="1200" kern="1200" dirty="0">
                <a:solidFill>
                  <a:schemeClr val="tx1"/>
                </a:solidFill>
                <a:effectLst/>
                <a:latin typeface="+mn-lt"/>
                <a:ea typeface="ＭＳ Ｐゴシック" pitchFamily="34" charset="-128"/>
                <a:cs typeface="ＭＳ Ｐゴシック" pitchFamily="1" charset="-128"/>
              </a:rPr>
              <a:t>Injuries to muscles and joints - “these injuries include things like joint sprains and muscle strains/tears”</a:t>
            </a:r>
            <a:endParaRPr lang="en-AU" dirty="0"/>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en-AU" sz="1200" kern="1200" dirty="0">
                <a:solidFill>
                  <a:schemeClr val="tx1"/>
                </a:solidFill>
                <a:effectLst/>
                <a:latin typeface="+mn-lt"/>
                <a:ea typeface="ＭＳ Ｐゴシック" pitchFamily="34" charset="-128"/>
                <a:cs typeface="ＭＳ Ｐゴシック" pitchFamily="1" charset="-128"/>
              </a:rPr>
              <a:t>Wounds, lacerations and amputations</a:t>
            </a:r>
            <a:r>
              <a:rPr lang="en-AU" sz="1200" b="0" kern="1200" dirty="0">
                <a:solidFill>
                  <a:schemeClr val="tx1"/>
                </a:solidFill>
                <a:effectLst/>
                <a:latin typeface="+mn-lt"/>
                <a:ea typeface="ＭＳ Ｐゴシック" pitchFamily="34" charset="-128"/>
                <a:cs typeface="ＭＳ Ｐゴシック" pitchFamily="1" charset="-128"/>
              </a:rPr>
              <a:t>.</a:t>
            </a:r>
            <a:r>
              <a:rPr lang="en-AU" sz="1200" b="0" kern="1200" baseline="0" dirty="0">
                <a:solidFill>
                  <a:schemeClr val="tx1"/>
                </a:solidFill>
                <a:effectLst/>
                <a:latin typeface="+mn-lt"/>
                <a:ea typeface="ＭＳ Ｐゴシック" pitchFamily="34" charset="-128"/>
                <a:cs typeface="ＭＳ Ｐゴシック" pitchFamily="1" charset="-128"/>
              </a:rPr>
              <a:t> </a:t>
            </a:r>
          </a:p>
          <a:p>
            <a:endParaRPr lang="en-AU" dirty="0"/>
          </a:p>
        </p:txBody>
      </p:sp>
      <p:sp>
        <p:nvSpPr>
          <p:cNvPr id="4" name="Slide Number Placeholder 3"/>
          <p:cNvSpPr>
            <a:spLocks noGrp="1"/>
          </p:cNvSpPr>
          <p:nvPr>
            <p:ph type="sldNum" sz="quarter" idx="5"/>
          </p:nvPr>
        </p:nvSpPr>
        <p:spPr/>
        <p:txBody>
          <a:bodyPr/>
          <a:lstStyle/>
          <a:p>
            <a:fld id="{5CF4CD0A-9B8F-6743-ADAA-DB43F84E12EE}" type="slidenum">
              <a:rPr lang="en-US" smtClean="0"/>
              <a:t>5</a:t>
            </a:fld>
            <a:endParaRPr lang="en-US"/>
          </a:p>
        </p:txBody>
      </p:sp>
    </p:spTree>
    <p:extLst>
      <p:ext uri="{BB962C8B-B14F-4D97-AF65-F5344CB8AC3E}">
        <p14:creationId xmlns:p14="http://schemas.microsoft.com/office/powerpoint/2010/main" val="1663443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0" i="1" dirty="0">
                <a:solidFill>
                  <a:srgbClr val="202020"/>
                </a:solidFill>
                <a:effectLst/>
                <a:latin typeface="Nunito Sans" pitchFamily="2" charset="0"/>
              </a:rPr>
              <a:t>Jason Daniels' story – surviving an electric shock from overhead powerlines</a:t>
            </a:r>
            <a:r>
              <a:rPr lang="en-AU" b="0" i="0" dirty="0">
                <a:solidFill>
                  <a:srgbClr val="202020"/>
                </a:solidFill>
                <a:effectLst/>
                <a:latin typeface="Nunito Sans" pitchFamily="2" charset="0"/>
              </a:rPr>
              <a:t>, is a film about how quickly life changed for Jason’s family when the grain auger he was moving contacted an overhead powerline.</a:t>
            </a:r>
          </a:p>
          <a:p>
            <a:pPr algn="l"/>
            <a:endParaRPr lang="en-AU" b="0" i="0" dirty="0">
              <a:solidFill>
                <a:srgbClr val="202020"/>
              </a:solidFill>
              <a:effectLst/>
              <a:latin typeface="Nunito Sans" pitchFamily="2" charset="0"/>
            </a:endParaRPr>
          </a:p>
          <a:p>
            <a:pPr algn="l"/>
            <a:r>
              <a:rPr lang="en-AU" b="1" i="0" dirty="0">
                <a:solidFill>
                  <a:srgbClr val="202020"/>
                </a:solidFill>
                <a:effectLst/>
                <a:latin typeface="Nunito Sans" pitchFamily="2" charset="0"/>
              </a:rPr>
              <a:t>Jason was just 17 </a:t>
            </a:r>
            <a:r>
              <a:rPr lang="en-AU" b="0" i="0" dirty="0">
                <a:solidFill>
                  <a:srgbClr val="202020"/>
                </a:solidFill>
                <a:effectLst/>
                <a:latin typeface="Nunito Sans" pitchFamily="2" charset="0"/>
              </a:rPr>
              <a:t>when the serious electric shock he received from the powerline gave him horrific injuries. Jason’s mother Di Daniels recalls the devastating phone call she received on the day it happened and the struggles they have faced throughout Jason’s recovery.</a:t>
            </a:r>
          </a:p>
          <a:p>
            <a:pPr algn="l"/>
            <a:endParaRPr lang="en-AU" b="0" i="0" dirty="0">
              <a:solidFill>
                <a:srgbClr val="202020"/>
              </a:solidFill>
              <a:effectLst/>
              <a:latin typeface="Nunito Sans" pitchFamily="2" charset="0"/>
            </a:endParaRPr>
          </a:p>
          <a:p>
            <a:pPr algn="l"/>
            <a:r>
              <a:rPr lang="en-AU" b="0" i="0" dirty="0">
                <a:solidFill>
                  <a:srgbClr val="202020"/>
                </a:solidFill>
                <a:effectLst/>
                <a:latin typeface="Nunito Sans" pitchFamily="2" charset="0"/>
              </a:rPr>
              <a:t>Jason and Di are sharing their experience in this raw and real film to raise awareness about having a safe system of work in place before starting work and urging employers to listen when young workers speak up with safety concerns.</a:t>
            </a:r>
          </a:p>
          <a:p>
            <a:pPr algn="l"/>
            <a:r>
              <a:rPr lang="en-AU" b="0" i="0" dirty="0">
                <a:solidFill>
                  <a:srgbClr val="202020"/>
                </a:solidFill>
                <a:effectLst/>
                <a:latin typeface="Nunito Sans" pitchFamily="2" charset="0"/>
              </a:rPr>
              <a:t>‘Life can change in a heartbeat’ - Di Daniels.</a:t>
            </a:r>
          </a:p>
          <a:p>
            <a:endParaRPr lang="en-AU" dirty="0"/>
          </a:p>
          <a:p>
            <a:r>
              <a:rPr lang="en-AU" dirty="0"/>
              <a:t>https://www.worksafe.qld.gov.au/resources/videos/films/jason-daniels-story </a:t>
            </a:r>
          </a:p>
        </p:txBody>
      </p:sp>
      <p:sp>
        <p:nvSpPr>
          <p:cNvPr id="4" name="Slide Number Placeholder 3"/>
          <p:cNvSpPr>
            <a:spLocks noGrp="1"/>
          </p:cNvSpPr>
          <p:nvPr>
            <p:ph type="sldNum" sz="quarter" idx="5"/>
          </p:nvPr>
        </p:nvSpPr>
        <p:spPr/>
        <p:txBody>
          <a:bodyPr/>
          <a:lstStyle/>
          <a:p>
            <a:fld id="{5CF4CD0A-9B8F-6743-ADAA-DB43F84E12EE}" type="slidenum">
              <a:rPr lang="en-US" smtClean="0"/>
              <a:t>6</a:t>
            </a:fld>
            <a:endParaRPr lang="en-US"/>
          </a:p>
        </p:txBody>
      </p:sp>
    </p:spTree>
    <p:extLst>
      <p:ext uri="{BB962C8B-B14F-4D97-AF65-F5344CB8AC3E}">
        <p14:creationId xmlns:p14="http://schemas.microsoft.com/office/powerpoint/2010/main" val="345254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1" kern="1200" dirty="0">
              <a:solidFill>
                <a:schemeClr val="tx1"/>
              </a:solidFill>
              <a:effectLst/>
              <a:latin typeface="+mn-lt"/>
              <a:ea typeface="ＭＳ Ｐゴシック" pitchFamily="34" charset="-128"/>
              <a:cs typeface="ＭＳ Ｐゴシック" pitchFamily="1" charset="-128"/>
            </a:endParaRPr>
          </a:p>
          <a:p>
            <a:pPr algn="l"/>
            <a:r>
              <a:rPr lang="en-AU" b="0" i="0" dirty="0">
                <a:solidFill>
                  <a:srgbClr val="202020"/>
                </a:solidFill>
                <a:effectLst/>
                <a:latin typeface="Nunito Sans" pitchFamily="2" charset="0"/>
              </a:rPr>
              <a:t>Debbie and Dan Kennedy are Workplace Health and Safety Queensland Safety Advocates.</a:t>
            </a:r>
          </a:p>
          <a:p>
            <a:pPr algn="l"/>
            <a:endParaRPr lang="en-AU" b="0" i="0" dirty="0">
              <a:solidFill>
                <a:srgbClr val="202020"/>
              </a:solidFill>
              <a:effectLst/>
              <a:latin typeface="Nunito Sans" pitchFamily="2" charset="0"/>
            </a:endParaRPr>
          </a:p>
          <a:p>
            <a:pPr algn="l"/>
            <a:r>
              <a:rPr lang="en-AU" b="0" i="0" dirty="0">
                <a:solidFill>
                  <a:srgbClr val="202020"/>
                </a:solidFill>
                <a:effectLst/>
                <a:latin typeface="Nunito Sans" pitchFamily="2" charset="0"/>
              </a:rPr>
              <a:t>Their son Dale was working in a ceiling space when he died from an electric shock. Dale was only 20 and close to finishing his electrical apprenticeship. He was also a young father himself.</a:t>
            </a:r>
          </a:p>
          <a:p>
            <a:pPr algn="l"/>
            <a:r>
              <a:rPr lang="en-AU" b="0" i="0" dirty="0">
                <a:solidFill>
                  <a:srgbClr val="202020"/>
                </a:solidFill>
                <a:effectLst/>
                <a:latin typeface="Nunito Sans" pitchFamily="2" charset="0"/>
              </a:rPr>
              <a:t>Debbie and Dan share their story to encourage workers (especially young workers), to voice their concerns if they see something that is unsafe, and to always turn the power off before working in a ceiling space.</a:t>
            </a:r>
          </a:p>
          <a:p>
            <a:pPr algn="l"/>
            <a:endParaRPr lang="en-AU" b="0" i="0" dirty="0">
              <a:solidFill>
                <a:srgbClr val="202020"/>
              </a:solidFill>
              <a:effectLst/>
              <a:latin typeface="Nunito Sans" pitchFamily="2" charset="0"/>
            </a:endParaRPr>
          </a:p>
          <a:p>
            <a:pPr algn="l"/>
            <a:r>
              <a:rPr lang="en-AU" b="1" i="1" dirty="0">
                <a:solidFill>
                  <a:srgbClr val="202020"/>
                </a:solidFill>
                <a:effectLst/>
                <a:latin typeface="Nunito Sans" pitchFamily="2" charset="0"/>
              </a:rPr>
              <a:t>"If you have been asked to do something unsafe just say no, it’s not worth it. You're a stronger person if you stand up for your own safety, we want you to go home at the end of the day to your loved ones.“</a:t>
            </a:r>
          </a:p>
          <a:p>
            <a:pPr algn="l"/>
            <a:endParaRPr lang="en-AU" b="1" i="1" dirty="0">
              <a:solidFill>
                <a:srgbClr val="202020"/>
              </a:solidFill>
              <a:effectLst/>
              <a:latin typeface="Nunito Sans" pitchFamily="2" charset="0"/>
            </a:endParaRPr>
          </a:p>
          <a:p>
            <a:pPr algn="l"/>
            <a:r>
              <a:rPr lang="en-AU" b="1" i="1" dirty="0">
                <a:solidFill>
                  <a:srgbClr val="202020"/>
                </a:solidFill>
                <a:effectLst/>
                <a:latin typeface="Nunito Sans" pitchFamily="2" charset="0"/>
              </a:rPr>
              <a:t>ADDITIONAL RESOURCE: Jason’s Story</a:t>
            </a:r>
          </a:p>
          <a:p>
            <a:pPr algn="l"/>
            <a:r>
              <a:rPr lang="en-AU" b="0" i="0" dirty="0">
                <a:solidFill>
                  <a:srgbClr val="202020"/>
                </a:solidFill>
                <a:effectLst/>
                <a:latin typeface="Nunito Sans" pitchFamily="2" charset="0"/>
              </a:rPr>
              <a:t> </a:t>
            </a:r>
          </a:p>
          <a:p>
            <a:pPr algn="l"/>
            <a:r>
              <a:rPr lang="en-AU" b="0" i="0" dirty="0">
                <a:solidFill>
                  <a:srgbClr val="202020"/>
                </a:solidFill>
                <a:effectLst/>
                <a:latin typeface="Nunito Sans" pitchFamily="2" charset="0"/>
              </a:rPr>
              <a:t>Michael’s son Jason was just 20 years old when he was electrocuted at a construction site in Clermont in 2012. He had only been working there for nine days.</a:t>
            </a:r>
          </a:p>
          <a:p>
            <a:pPr algn="l"/>
            <a:endParaRPr lang="en-AU" b="0" i="0" dirty="0">
              <a:solidFill>
                <a:srgbClr val="202020"/>
              </a:solidFill>
              <a:effectLst/>
              <a:latin typeface="Nunito Sans" pitchFamily="2" charset="0"/>
            </a:endParaRPr>
          </a:p>
          <a:p>
            <a:pPr algn="l"/>
            <a:r>
              <a:rPr lang="en-AU" b="0" i="0" dirty="0">
                <a:solidFill>
                  <a:srgbClr val="202020"/>
                </a:solidFill>
                <a:effectLst/>
                <a:latin typeface="Nunito Sans" pitchFamily="2" charset="0"/>
              </a:rPr>
              <a:t>Jason's family and friends have shared their experiences to raise awareness about the importance of workplace safety and the need for effective communication between sub-contractors on construction sites, and appropriate supervision and supportive mentoring of young workers.</a:t>
            </a:r>
          </a:p>
          <a:p>
            <a:pPr algn="l"/>
            <a:endParaRPr lang="en-AU" b="0" i="0" dirty="0">
              <a:solidFill>
                <a:srgbClr val="202020"/>
              </a:solidFill>
              <a:effectLst/>
              <a:latin typeface="Nunito Sans" pitchFamily="2" charset="0"/>
            </a:endParaRPr>
          </a:p>
          <a:p>
            <a:pPr algn="l"/>
            <a:endParaRPr lang="en-AU" b="0" i="0" dirty="0">
              <a:solidFill>
                <a:srgbClr val="202020"/>
              </a:solidFill>
              <a:effectLst/>
              <a:latin typeface="Nunito Sans" pitchFamily="2" charset="0"/>
            </a:endParaRPr>
          </a:p>
          <a:p>
            <a:pPr algn="l"/>
            <a:r>
              <a:rPr lang="en-AU" b="1" i="1" dirty="0">
                <a:solidFill>
                  <a:srgbClr val="202020"/>
                </a:solidFill>
                <a:effectLst/>
                <a:latin typeface="Nunito Sans" pitchFamily="2" charset="0"/>
              </a:rPr>
              <a:t>"The old and wiser should be looking after the young and inexperienced, and for the younger guys who are doing a job, if you don’t know—ask. If you’re left unsupervised and don’t know how to do a task, ask to be supervised, it’s as simple as that. Be an advocate for your own safety—we want to prevent deaths happening out there.“</a:t>
            </a:r>
          </a:p>
          <a:p>
            <a:pPr algn="l"/>
            <a:endParaRPr lang="en-AU" b="1" i="1" dirty="0">
              <a:solidFill>
                <a:srgbClr val="202020"/>
              </a:solidFill>
              <a:effectLst/>
              <a:latin typeface="Nunito Sans" pitchFamily="2" charset="0"/>
            </a:endParaRPr>
          </a:p>
          <a:p>
            <a:pPr algn="l"/>
            <a:r>
              <a:rPr lang="en-AU" b="1" i="1" dirty="0">
                <a:solidFill>
                  <a:srgbClr val="202020"/>
                </a:solidFill>
                <a:effectLst/>
                <a:latin typeface="Nunito Sans" pitchFamily="2" charset="0"/>
              </a:rPr>
              <a:t>Watch and download the film - https://www.worksafe.qld.gov.au/resources/campaigns/safety-advocates/michael-garrels </a:t>
            </a:r>
          </a:p>
          <a:p>
            <a:pPr algn="l"/>
            <a:endParaRPr lang="en-AU" b="1" i="1" dirty="0">
              <a:solidFill>
                <a:srgbClr val="202020"/>
              </a:solidFill>
              <a:effectLst/>
              <a:latin typeface="Nunito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i="1" dirty="0">
                <a:solidFill>
                  <a:srgbClr val="202020"/>
                </a:solidFill>
                <a:effectLst/>
                <a:latin typeface="Nunito Sans" pitchFamily="2" charset="0"/>
              </a:rPr>
              <a:t>You can also request a safety advocate visit your workplace - </a:t>
            </a:r>
            <a:r>
              <a:rPr lang="en-AU" b="0" i="0" dirty="0">
                <a:solidFill>
                  <a:srgbClr val="202020"/>
                </a:solidFill>
                <a:effectLst/>
                <a:latin typeface="Nunito Sans" pitchFamily="2" charset="0"/>
              </a:rPr>
              <a:t>Michael (Jason’s Dad) visits Queensland businesses as a Safety Advocate to highlight what it’s like to lose a child to a preventable workplace incident. Michael raises awareness of the importance of workplace safety and the need for effective communication between sub-contractors on construction sites, and appropriate supervision and supportive mentoring of young workers. Visit https://www.worksafe.qld.gov.au/resources/campaigns/safety-advocates to book your presentation.</a:t>
            </a:r>
          </a:p>
          <a:p>
            <a:pPr algn="l"/>
            <a:endParaRPr lang="en-AU" b="0" i="0" dirty="0">
              <a:solidFill>
                <a:srgbClr val="202020"/>
              </a:solidFill>
              <a:effectLst/>
              <a:latin typeface="Nunito Sans" pitchFamily="2" charset="0"/>
            </a:endParaRPr>
          </a:p>
          <a:p>
            <a:endParaRPr lang="en-AU" dirty="0"/>
          </a:p>
        </p:txBody>
      </p:sp>
      <p:sp>
        <p:nvSpPr>
          <p:cNvPr id="4" name="Slide Number Placeholder 3"/>
          <p:cNvSpPr>
            <a:spLocks noGrp="1"/>
          </p:cNvSpPr>
          <p:nvPr>
            <p:ph type="sldNum" sz="quarter" idx="5"/>
          </p:nvPr>
        </p:nvSpPr>
        <p:spPr/>
        <p:txBody>
          <a:bodyPr/>
          <a:lstStyle/>
          <a:p>
            <a:fld id="{5CF4CD0A-9B8F-6743-ADAA-DB43F84E12EE}" type="slidenum">
              <a:rPr lang="en-US" smtClean="0"/>
              <a:t>7</a:t>
            </a:fld>
            <a:endParaRPr lang="en-US"/>
          </a:p>
        </p:txBody>
      </p:sp>
    </p:spTree>
    <p:extLst>
      <p:ext uri="{BB962C8B-B14F-4D97-AF65-F5344CB8AC3E}">
        <p14:creationId xmlns:p14="http://schemas.microsoft.com/office/powerpoint/2010/main" val="2895639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effectLst/>
                <a:latin typeface="+mn-lt"/>
                <a:ea typeface="ＭＳ Ｐゴシック" pitchFamily="34" charset="-128"/>
                <a:cs typeface="ＭＳ Ｐゴシック" pitchFamily="1" charset="-128"/>
              </a:rPr>
              <a:t>Use discussion questions on </a:t>
            </a:r>
            <a:r>
              <a:rPr lang="en-AU" sz="1200" b="1" i="1" kern="1200" dirty="0">
                <a:solidFill>
                  <a:schemeClr val="tx1"/>
                </a:solidFill>
                <a:effectLst/>
                <a:latin typeface="+mn-lt"/>
                <a:ea typeface="ＭＳ Ｐゴシック" pitchFamily="34" charset="-128"/>
                <a:cs typeface="ＭＳ Ｐゴシック" pitchFamily="1" charset="-128"/>
              </a:rPr>
              <a:t>slides 9 and 10</a:t>
            </a:r>
            <a:r>
              <a:rPr lang="en-AU" sz="1200" i="1" kern="1200" dirty="0">
                <a:solidFill>
                  <a:schemeClr val="tx1"/>
                </a:solidFill>
                <a:effectLst/>
                <a:latin typeface="+mn-lt"/>
                <a:ea typeface="ＭＳ Ｐゴシック" pitchFamily="34" charset="-128"/>
                <a:cs typeface="ＭＳ Ｐゴシック" pitchFamily="1" charset="-128"/>
              </a:rPr>
              <a:t> as a prompt for group discussion about considering health and safety of young workers in your workplace.</a:t>
            </a:r>
            <a:endParaRPr lang="en-AU" i="1" dirty="0"/>
          </a:p>
          <a:p>
            <a:endParaRPr lang="en-AU" dirty="0"/>
          </a:p>
        </p:txBody>
      </p:sp>
      <p:sp>
        <p:nvSpPr>
          <p:cNvPr id="4" name="Slide Number Placeholder 3"/>
          <p:cNvSpPr>
            <a:spLocks noGrp="1"/>
          </p:cNvSpPr>
          <p:nvPr>
            <p:ph type="sldNum" sz="quarter" idx="5"/>
          </p:nvPr>
        </p:nvSpPr>
        <p:spPr/>
        <p:txBody>
          <a:bodyPr/>
          <a:lstStyle/>
          <a:p>
            <a:fld id="{5CF4CD0A-9B8F-6743-ADAA-DB43F84E12EE}" type="slidenum">
              <a:rPr lang="en-US" smtClean="0"/>
              <a:t>8</a:t>
            </a:fld>
            <a:endParaRPr lang="en-US"/>
          </a:p>
        </p:txBody>
      </p:sp>
    </p:spTree>
    <p:extLst>
      <p:ext uri="{BB962C8B-B14F-4D97-AF65-F5344CB8AC3E}">
        <p14:creationId xmlns:p14="http://schemas.microsoft.com/office/powerpoint/2010/main" val="2039714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effectLst/>
                <a:latin typeface="+mn-lt"/>
                <a:ea typeface="ＭＳ Ｐゴシック" pitchFamily="34" charset="-128"/>
                <a:cs typeface="ＭＳ Ｐゴシック" pitchFamily="1" charset="-128"/>
              </a:rPr>
              <a:t>Use discussion questions on </a:t>
            </a:r>
            <a:r>
              <a:rPr lang="en-AU" sz="1200" b="1" i="1" kern="1200" dirty="0">
                <a:solidFill>
                  <a:schemeClr val="tx1"/>
                </a:solidFill>
                <a:effectLst/>
                <a:latin typeface="+mn-lt"/>
                <a:ea typeface="ＭＳ Ｐゴシック" pitchFamily="34" charset="-128"/>
                <a:cs typeface="ＭＳ Ｐゴシック" pitchFamily="1" charset="-128"/>
              </a:rPr>
              <a:t>slides 8 and 9</a:t>
            </a:r>
            <a:r>
              <a:rPr lang="en-AU" sz="1200" i="1" kern="1200" dirty="0">
                <a:solidFill>
                  <a:schemeClr val="tx1"/>
                </a:solidFill>
                <a:effectLst/>
                <a:latin typeface="+mn-lt"/>
                <a:ea typeface="ＭＳ Ｐゴシック" pitchFamily="34" charset="-128"/>
                <a:cs typeface="ＭＳ Ｐゴシック" pitchFamily="1" charset="-128"/>
              </a:rPr>
              <a:t> as a prompt for group discussion about considering health and safety of young workers in your workplace.</a:t>
            </a:r>
            <a:endParaRPr lang="en-AU" i="1" dirty="0"/>
          </a:p>
          <a:p>
            <a:endParaRPr lang="en-AU" dirty="0"/>
          </a:p>
        </p:txBody>
      </p:sp>
      <p:sp>
        <p:nvSpPr>
          <p:cNvPr id="4" name="Slide Number Placeholder 3"/>
          <p:cNvSpPr>
            <a:spLocks noGrp="1"/>
          </p:cNvSpPr>
          <p:nvPr>
            <p:ph type="sldNum" sz="quarter" idx="5"/>
          </p:nvPr>
        </p:nvSpPr>
        <p:spPr/>
        <p:txBody>
          <a:bodyPr/>
          <a:lstStyle/>
          <a:p>
            <a:fld id="{5CF4CD0A-9B8F-6743-ADAA-DB43F84E12EE}" type="slidenum">
              <a:rPr lang="en-US" smtClean="0"/>
              <a:t>9</a:t>
            </a:fld>
            <a:endParaRPr lang="en-US"/>
          </a:p>
        </p:txBody>
      </p:sp>
    </p:spTree>
    <p:extLst>
      <p:ext uri="{BB962C8B-B14F-4D97-AF65-F5344CB8AC3E}">
        <p14:creationId xmlns:p14="http://schemas.microsoft.com/office/powerpoint/2010/main" val="1207052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kern="1200" dirty="0">
                <a:solidFill>
                  <a:schemeClr val="tx1"/>
                </a:solidFill>
                <a:effectLst/>
                <a:latin typeface="+mn-lt"/>
                <a:ea typeface="ＭＳ Ｐゴシック" pitchFamily="34" charset="-128"/>
                <a:cs typeface="ＭＳ Ｐゴシック" pitchFamily="1" charset="-128"/>
              </a:rPr>
              <a:t>There are laws that set out what the responsibilities of both employers and workers are with workplace health and safety. </a:t>
            </a:r>
          </a:p>
          <a:p>
            <a:pPr marL="171450" indent="-171450">
              <a:buFont typeface="Arial" panose="020B0604020202020204" pitchFamily="34" charset="0"/>
              <a:buChar char="•"/>
            </a:pPr>
            <a:endParaRPr lang="en-AU" sz="1200" kern="1200" dirty="0">
              <a:solidFill>
                <a:schemeClr val="tx1"/>
              </a:solidFill>
              <a:effectLst/>
              <a:latin typeface="+mn-lt"/>
              <a:ea typeface="ＭＳ Ｐゴシック" pitchFamily="34" charset="-128"/>
              <a:cs typeface="ＭＳ Ｐゴシック" pitchFamily="1" charset="-128"/>
            </a:endParaRPr>
          </a:p>
          <a:p>
            <a:pPr marL="171450" indent="-171450">
              <a:buFont typeface="Arial" panose="020B0604020202020204" pitchFamily="34" charset="0"/>
              <a:buChar char="•"/>
            </a:pPr>
            <a:r>
              <a:rPr lang="en-AU" sz="1200" kern="1200" dirty="0">
                <a:solidFill>
                  <a:schemeClr val="tx1"/>
                </a:solidFill>
                <a:effectLst/>
                <a:latin typeface="+mn-lt"/>
                <a:ea typeface="ＭＳ Ｐゴシック" pitchFamily="34" charset="-128"/>
                <a:cs typeface="ＭＳ Ｐゴシック" pitchFamily="1" charset="-128"/>
              </a:rPr>
              <a:t>As a worker, your safety is covered by the laws regardless of whether you are a direct employee, apprentice, trainee, labour hire or work experience placement. </a:t>
            </a:r>
          </a:p>
          <a:p>
            <a:pPr marL="171450" indent="-171450">
              <a:buFont typeface="Arial" panose="020B0604020202020204" pitchFamily="34" charset="0"/>
              <a:buChar char="•"/>
            </a:pPr>
            <a:endParaRPr lang="en-AU" sz="1200" kern="1200" dirty="0">
              <a:solidFill>
                <a:schemeClr val="tx1"/>
              </a:solidFill>
              <a:effectLst/>
              <a:latin typeface="+mn-lt"/>
              <a:ea typeface="ＭＳ Ｐゴシック" pitchFamily="34" charset="-128"/>
              <a:cs typeface="ＭＳ Ｐゴシック" pitchFamily="1" charset="-128"/>
            </a:endParaRPr>
          </a:p>
          <a:p>
            <a:pPr marL="171450" indent="-171450">
              <a:buFont typeface="Arial" panose="020B0604020202020204" pitchFamily="34" charset="0"/>
              <a:buChar char="•"/>
            </a:pPr>
            <a:r>
              <a:rPr lang="en-AU" sz="1200" kern="1200" dirty="0">
                <a:solidFill>
                  <a:schemeClr val="tx1"/>
                </a:solidFill>
                <a:effectLst/>
                <a:latin typeface="+mn-lt"/>
                <a:ea typeface="ＭＳ Ｐゴシック" pitchFamily="34" charset="-128"/>
                <a:cs typeface="ＭＳ Ｐゴシック" pitchFamily="1" charset="-128"/>
              </a:rPr>
              <a:t>Workers also have rights that are set out in these laws – including the right to stop work or refuse to do something if it is unsafe. </a:t>
            </a:r>
          </a:p>
          <a:p>
            <a:pPr marL="171450" indent="-171450">
              <a:buFont typeface="Arial" panose="020B0604020202020204" pitchFamily="34" charset="0"/>
              <a:buChar char="•"/>
            </a:pPr>
            <a:endParaRPr lang="en-AU" sz="1200" kern="1200" dirty="0">
              <a:solidFill>
                <a:schemeClr val="tx1"/>
              </a:solidFill>
              <a:effectLst/>
              <a:latin typeface="+mn-lt"/>
              <a:ea typeface="ＭＳ Ｐゴシック" pitchFamily="34" charset="-128"/>
              <a:cs typeface="ＭＳ Ｐゴシック" pitchFamily="1" charset="-128"/>
            </a:endParaRPr>
          </a:p>
          <a:p>
            <a:pPr marL="171450" indent="-171450">
              <a:buFont typeface="Arial" panose="020B0604020202020204" pitchFamily="34" charset="0"/>
              <a:buChar char="•"/>
            </a:pPr>
            <a:r>
              <a:rPr lang="en-AU" sz="1200" kern="1200" dirty="0">
                <a:solidFill>
                  <a:schemeClr val="tx1"/>
                </a:solidFill>
                <a:effectLst/>
                <a:latin typeface="+mn-lt"/>
                <a:ea typeface="ＭＳ Ｐゴシック" pitchFamily="34" charset="-128"/>
                <a:cs typeface="ＭＳ Ｐゴシック" pitchFamily="1" charset="-128"/>
              </a:rPr>
              <a:t>Workers can also elect a health and safety representative. </a:t>
            </a:r>
            <a:r>
              <a:rPr lang="en-AU" sz="1200" i="1" kern="1200" dirty="0">
                <a:solidFill>
                  <a:schemeClr val="tx1"/>
                </a:solidFill>
                <a:effectLst/>
                <a:latin typeface="+mn-lt"/>
                <a:ea typeface="ＭＳ Ｐゴシック" pitchFamily="34" charset="-128"/>
                <a:cs typeface="ＭＳ Ｐゴシック" pitchFamily="1" charset="-128"/>
              </a:rPr>
              <a:t>(Make sure the group is aware of who the representatives are on this worksite.)</a:t>
            </a:r>
            <a:endParaRPr lang="en-AU" altLang="en-US" i="1" dirty="0">
              <a:ea typeface="ＭＳ Ｐゴシック" panose="020B0600070205080204" pitchFamily="34" charset="-128"/>
            </a:endParaRPr>
          </a:p>
          <a:p>
            <a:endParaRPr lang="en-AU" dirty="0"/>
          </a:p>
        </p:txBody>
      </p:sp>
      <p:sp>
        <p:nvSpPr>
          <p:cNvPr id="4" name="Slide Number Placeholder 3"/>
          <p:cNvSpPr>
            <a:spLocks noGrp="1"/>
          </p:cNvSpPr>
          <p:nvPr>
            <p:ph type="sldNum" sz="quarter" idx="5"/>
          </p:nvPr>
        </p:nvSpPr>
        <p:spPr/>
        <p:txBody>
          <a:bodyPr/>
          <a:lstStyle/>
          <a:p>
            <a:fld id="{5CF4CD0A-9B8F-6743-ADAA-DB43F84E12EE}" type="slidenum">
              <a:rPr lang="en-US" smtClean="0"/>
              <a:t>11</a:t>
            </a:fld>
            <a:endParaRPr lang="en-US"/>
          </a:p>
        </p:txBody>
      </p:sp>
    </p:spTree>
    <p:extLst>
      <p:ext uri="{BB962C8B-B14F-4D97-AF65-F5344CB8AC3E}">
        <p14:creationId xmlns:p14="http://schemas.microsoft.com/office/powerpoint/2010/main" val="172249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454B4-A491-7F4C-B6BB-4959E32BE535}"/>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BAB7144-38ED-5B4E-B7C1-BEFB17DDA6AE}"/>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C0AA3C-0A36-504D-8378-BBE8BCDA052D}"/>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99F9B7B-7C2C-1B4C-B80A-C4071D0895EE}" type="datetimeFigureOut">
              <a:rPr lang="en-US" smtClean="0"/>
              <a:pPr/>
              <a:t>11/3/2023</a:t>
            </a:fld>
            <a:endParaRPr lang="en-US"/>
          </a:p>
        </p:txBody>
      </p:sp>
      <p:sp>
        <p:nvSpPr>
          <p:cNvPr id="5" name="Footer Placeholder 4">
            <a:extLst>
              <a:ext uri="{FF2B5EF4-FFF2-40B4-BE49-F238E27FC236}">
                <a16:creationId xmlns:a16="http://schemas.microsoft.com/office/drawing/2014/main" id="{6B2A9F7A-A991-0740-85EB-83DE26E437D4}"/>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38F3B7B1-07C8-914B-BEB2-D163C96D3EA5}"/>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4404E28-1494-7943-B9A5-ABBDE4D086C3}" type="slidenum">
              <a:rPr lang="en-US" smtClean="0"/>
              <a:pPr/>
              <a:t>‹#›</a:t>
            </a:fld>
            <a:endParaRPr lang="en-US"/>
          </a:p>
        </p:txBody>
      </p:sp>
    </p:spTree>
    <p:extLst>
      <p:ext uri="{BB962C8B-B14F-4D97-AF65-F5344CB8AC3E}">
        <p14:creationId xmlns:p14="http://schemas.microsoft.com/office/powerpoint/2010/main" val="1199078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5F867-BA72-AD43-BAD9-FE9451DFD7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6CC559-EE4E-9443-B9D8-97DCED0E8D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24B71-B51A-BB44-8EA4-626A77F8D50D}"/>
              </a:ext>
            </a:extLst>
          </p:cNvPr>
          <p:cNvSpPr>
            <a:spLocks noGrp="1"/>
          </p:cNvSpPr>
          <p:nvPr>
            <p:ph type="dt" sz="half" idx="10"/>
          </p:nvPr>
        </p:nvSpPr>
        <p:spPr/>
        <p:txBody>
          <a:bodyPr/>
          <a:lstStyle/>
          <a:p>
            <a:fld id="{B99F9B7B-7C2C-1B4C-B80A-C4071D0895EE}" type="datetimeFigureOut">
              <a:rPr lang="en-US" smtClean="0"/>
              <a:t>11/3/2023</a:t>
            </a:fld>
            <a:endParaRPr lang="en-US"/>
          </a:p>
        </p:txBody>
      </p:sp>
      <p:sp>
        <p:nvSpPr>
          <p:cNvPr id="5" name="Footer Placeholder 4">
            <a:extLst>
              <a:ext uri="{FF2B5EF4-FFF2-40B4-BE49-F238E27FC236}">
                <a16:creationId xmlns:a16="http://schemas.microsoft.com/office/drawing/2014/main" id="{26B3BB91-7DFD-3247-BA89-B99B0CACDD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4C110-A141-D44D-972D-9589DD8F7F65}"/>
              </a:ext>
            </a:extLst>
          </p:cNvPr>
          <p:cNvSpPr>
            <a:spLocks noGrp="1"/>
          </p:cNvSpPr>
          <p:nvPr>
            <p:ph type="sldNum" sz="quarter" idx="12"/>
          </p:nvPr>
        </p:nvSpPr>
        <p:spPr/>
        <p:txBody>
          <a:bodyPr/>
          <a:lstStyle/>
          <a:p>
            <a:fld id="{E4404E28-1494-7943-B9A5-ABBDE4D086C3}" type="slidenum">
              <a:rPr lang="en-US" smtClean="0"/>
              <a:t>‹#›</a:t>
            </a:fld>
            <a:endParaRPr lang="en-US"/>
          </a:p>
        </p:txBody>
      </p:sp>
    </p:spTree>
    <p:extLst>
      <p:ext uri="{BB962C8B-B14F-4D97-AF65-F5344CB8AC3E}">
        <p14:creationId xmlns:p14="http://schemas.microsoft.com/office/powerpoint/2010/main" val="1443805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6BFC52-0831-164A-811D-41A76AA80D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F1804E-7B2D-FC42-889C-A64038C865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DAA8A5-D17B-DA44-A310-1A4F95E4532E}"/>
              </a:ext>
            </a:extLst>
          </p:cNvPr>
          <p:cNvSpPr>
            <a:spLocks noGrp="1"/>
          </p:cNvSpPr>
          <p:nvPr>
            <p:ph type="dt" sz="half" idx="10"/>
          </p:nvPr>
        </p:nvSpPr>
        <p:spPr/>
        <p:txBody>
          <a:bodyPr/>
          <a:lstStyle/>
          <a:p>
            <a:fld id="{B99F9B7B-7C2C-1B4C-B80A-C4071D0895EE}" type="datetimeFigureOut">
              <a:rPr lang="en-US" smtClean="0"/>
              <a:t>11/3/2023</a:t>
            </a:fld>
            <a:endParaRPr lang="en-US"/>
          </a:p>
        </p:txBody>
      </p:sp>
      <p:sp>
        <p:nvSpPr>
          <p:cNvPr id="5" name="Footer Placeholder 4">
            <a:extLst>
              <a:ext uri="{FF2B5EF4-FFF2-40B4-BE49-F238E27FC236}">
                <a16:creationId xmlns:a16="http://schemas.microsoft.com/office/drawing/2014/main" id="{BCB0C82E-2768-0642-9383-8CD19D097A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DC4146-C8E7-4B48-8641-421EB7A0041B}"/>
              </a:ext>
            </a:extLst>
          </p:cNvPr>
          <p:cNvSpPr>
            <a:spLocks noGrp="1"/>
          </p:cNvSpPr>
          <p:nvPr>
            <p:ph type="sldNum" sz="quarter" idx="12"/>
          </p:nvPr>
        </p:nvSpPr>
        <p:spPr/>
        <p:txBody>
          <a:bodyPr/>
          <a:lstStyle/>
          <a:p>
            <a:fld id="{E4404E28-1494-7943-B9A5-ABBDE4D086C3}" type="slidenum">
              <a:rPr lang="en-US" smtClean="0"/>
              <a:t>‹#›</a:t>
            </a:fld>
            <a:endParaRPr lang="en-US"/>
          </a:p>
        </p:txBody>
      </p:sp>
    </p:spTree>
    <p:extLst>
      <p:ext uri="{BB962C8B-B14F-4D97-AF65-F5344CB8AC3E}">
        <p14:creationId xmlns:p14="http://schemas.microsoft.com/office/powerpoint/2010/main" val="1557203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398"/>
          <a:stretch/>
        </p:blipFill>
        <p:spPr>
          <a:xfrm>
            <a:off x="0" y="-2112"/>
            <a:ext cx="12192000" cy="6860111"/>
          </a:xfrm>
          <a:prstGeom prst="rect">
            <a:avLst/>
          </a:prstGeom>
        </p:spPr>
      </p:pic>
    </p:spTree>
    <p:extLst>
      <p:ext uri="{BB962C8B-B14F-4D97-AF65-F5344CB8AC3E}">
        <p14:creationId xmlns:p14="http://schemas.microsoft.com/office/powerpoint/2010/main" val="2185658286"/>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92300"/>
            <a:ext cx="10972800" cy="960437"/>
          </a:xfrm>
        </p:spPr>
        <p:txBody>
          <a:bodyPr/>
          <a:lstStyle>
            <a:lvl1pPr>
              <a:defRPr sz="3600">
                <a:solidFill>
                  <a:schemeClr val="bg1"/>
                </a:solidFill>
              </a:defRPr>
            </a:lvl1pPr>
          </a:lstStyle>
          <a:p>
            <a:r>
              <a:rPr lang="en-AU" dirty="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Date Placeholder 3"/>
          <p:cNvSpPr>
            <a:spLocks noGrp="1"/>
          </p:cNvSpPr>
          <p:nvPr>
            <p:ph type="dt" sz="half" idx="10"/>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sz="1800">
                <a:latin typeface="Arial" charset="0"/>
                <a:ea typeface="MS PGothic" pitchFamily="34" charset="-128"/>
              </a:defRPr>
            </a:lvl1pPr>
          </a:lstStyle>
          <a:p>
            <a:pPr>
              <a:defRPr/>
            </a:pPr>
            <a:fld id="{2358D246-6345-41AF-9B97-B847347E1337}" type="datetime1">
              <a:rPr lang="en-US"/>
              <a:pPr>
                <a:defRPr/>
              </a:pPr>
              <a:t>11/3/2023</a:t>
            </a:fld>
            <a:endParaRPr lang="en-AU" dirty="0"/>
          </a:p>
        </p:txBody>
      </p:sp>
      <p:sp>
        <p:nvSpPr>
          <p:cNvPr id="6" name="Footer Placeholder 4"/>
          <p:cNvSpPr>
            <a:spLocks noGrp="1"/>
          </p:cNvSpPr>
          <p:nvPr>
            <p:ph type="ftr" sz="quarter" idx="11"/>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sz="1800">
                <a:latin typeface="Arial" charset="0"/>
                <a:ea typeface="MS PGothic" pitchFamily="34" charset="-128"/>
              </a:defRPr>
            </a:lvl1pPr>
          </a:lstStyle>
          <a:p>
            <a:pPr>
              <a:defRPr/>
            </a:pPr>
            <a:endParaRPr lang="en-AU" dirty="0"/>
          </a:p>
        </p:txBody>
      </p:sp>
      <p:sp>
        <p:nvSpPr>
          <p:cNvPr id="7"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sz="1800"/>
            </a:lvl1pPr>
          </a:lstStyle>
          <a:p>
            <a:pPr>
              <a:defRPr/>
            </a:pPr>
            <a:fld id="{41B79D45-2ED9-4773-9E1B-D85169A331F9}" type="slidenum">
              <a:rPr lang="en-AU" altLang="en-US"/>
              <a:pPr>
                <a:defRPr/>
              </a:pPr>
              <a:t>‹#›</a:t>
            </a:fld>
            <a:endParaRPr lang="en-AU" altLang="en-US"/>
          </a:p>
        </p:txBody>
      </p:sp>
    </p:spTree>
    <p:extLst>
      <p:ext uri="{BB962C8B-B14F-4D97-AF65-F5344CB8AC3E}">
        <p14:creationId xmlns:p14="http://schemas.microsoft.com/office/powerpoint/2010/main" val="902986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Section brea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484"/>
            <a:ext cx="12192000" cy="6903867"/>
          </a:xfrm>
          <a:prstGeom prst="rect">
            <a:avLst/>
          </a:prstGeom>
        </p:spPr>
      </p:pic>
      <p:sp>
        <p:nvSpPr>
          <p:cNvPr id="3" name="Date Placeholder 3"/>
          <p:cNvSpPr>
            <a:spLocks noGrp="1"/>
          </p:cNvSpPr>
          <p:nvPr>
            <p:ph type="dt" sz="half" idx="10"/>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sz="1800">
                <a:latin typeface="Arial" charset="0"/>
                <a:ea typeface="MS PGothic" pitchFamily="34" charset="-128"/>
              </a:defRPr>
            </a:lvl1pPr>
          </a:lstStyle>
          <a:p>
            <a:pPr>
              <a:defRPr/>
            </a:pPr>
            <a:fld id="{2CF4BDA6-9DC9-45C5-AB39-61C6B3E1EE45}" type="datetime1">
              <a:rPr lang="en-US"/>
              <a:pPr>
                <a:defRPr/>
              </a:pPr>
              <a:t>11/3/2023</a:t>
            </a:fld>
            <a:endParaRPr lang="en-AU"/>
          </a:p>
        </p:txBody>
      </p:sp>
      <p:sp>
        <p:nvSpPr>
          <p:cNvPr id="4" name="Footer Placeholder 4"/>
          <p:cNvSpPr>
            <a:spLocks noGrp="1"/>
          </p:cNvSpPr>
          <p:nvPr>
            <p:ph type="ftr" sz="quarter" idx="11"/>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sz="1800">
                <a:latin typeface="Arial" charset="0"/>
                <a:ea typeface="MS PGothic" pitchFamily="34" charset="-128"/>
              </a:defRPr>
            </a:lvl1pPr>
          </a:lstStyle>
          <a:p>
            <a:pPr>
              <a:defRPr/>
            </a:pPr>
            <a:endParaRPr lang="en-AU" dirty="0"/>
          </a:p>
        </p:txBody>
      </p:sp>
      <p:sp>
        <p:nvSpPr>
          <p:cNvPr id="5"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sz="1800"/>
            </a:lvl1pPr>
          </a:lstStyle>
          <a:p>
            <a:pPr>
              <a:defRPr/>
            </a:pPr>
            <a:fld id="{C52791E5-E423-40E7-8238-FB38942DF108}" type="slidenum">
              <a:rPr lang="en-AU" altLang="en-US"/>
              <a:pPr>
                <a:defRPr/>
              </a:pPr>
              <a:t>‹#›</a:t>
            </a:fld>
            <a:endParaRPr lang="en-AU" altLang="en-US"/>
          </a:p>
        </p:txBody>
      </p:sp>
    </p:spTree>
    <p:extLst>
      <p:ext uri="{BB962C8B-B14F-4D97-AF65-F5344CB8AC3E}">
        <p14:creationId xmlns:p14="http://schemas.microsoft.com/office/powerpoint/2010/main" val="1329629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F34D1-0EA9-7441-98BC-D2D2AA313B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44D3B1-516F-8640-8482-8CF51EE762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346A9-277B-DD43-BDE4-4146C48A577B}"/>
              </a:ext>
            </a:extLst>
          </p:cNvPr>
          <p:cNvSpPr>
            <a:spLocks noGrp="1"/>
          </p:cNvSpPr>
          <p:nvPr>
            <p:ph type="dt" sz="half" idx="10"/>
          </p:nvPr>
        </p:nvSpPr>
        <p:spPr/>
        <p:txBody>
          <a:bodyPr/>
          <a:lstStyle/>
          <a:p>
            <a:fld id="{B99F9B7B-7C2C-1B4C-B80A-C4071D0895EE}" type="datetimeFigureOut">
              <a:rPr lang="en-US" smtClean="0"/>
              <a:t>11/3/2023</a:t>
            </a:fld>
            <a:endParaRPr lang="en-US"/>
          </a:p>
        </p:txBody>
      </p:sp>
      <p:sp>
        <p:nvSpPr>
          <p:cNvPr id="5" name="Footer Placeholder 4">
            <a:extLst>
              <a:ext uri="{FF2B5EF4-FFF2-40B4-BE49-F238E27FC236}">
                <a16:creationId xmlns:a16="http://schemas.microsoft.com/office/drawing/2014/main" id="{EFF0552C-C6C7-3742-91F4-CD07D44D66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953085-80A3-9C42-8503-340F655E44B2}"/>
              </a:ext>
            </a:extLst>
          </p:cNvPr>
          <p:cNvSpPr>
            <a:spLocks noGrp="1"/>
          </p:cNvSpPr>
          <p:nvPr>
            <p:ph type="sldNum" sz="quarter" idx="12"/>
          </p:nvPr>
        </p:nvSpPr>
        <p:spPr/>
        <p:txBody>
          <a:bodyPr/>
          <a:lstStyle/>
          <a:p>
            <a:fld id="{E4404E28-1494-7943-B9A5-ABBDE4D086C3}" type="slidenum">
              <a:rPr lang="en-US" smtClean="0"/>
              <a:t>‹#›</a:t>
            </a:fld>
            <a:endParaRPr lang="en-US"/>
          </a:p>
        </p:txBody>
      </p:sp>
    </p:spTree>
    <p:extLst>
      <p:ext uri="{BB962C8B-B14F-4D97-AF65-F5344CB8AC3E}">
        <p14:creationId xmlns:p14="http://schemas.microsoft.com/office/powerpoint/2010/main" val="411771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25FB-346C-EC48-97B9-1448E00154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036DB6-CE65-5649-90EE-CF1DCF99B3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09A168-78B4-9E44-9452-DF412A603CE2}"/>
              </a:ext>
            </a:extLst>
          </p:cNvPr>
          <p:cNvSpPr>
            <a:spLocks noGrp="1"/>
          </p:cNvSpPr>
          <p:nvPr>
            <p:ph type="dt" sz="half" idx="10"/>
          </p:nvPr>
        </p:nvSpPr>
        <p:spPr/>
        <p:txBody>
          <a:bodyPr/>
          <a:lstStyle/>
          <a:p>
            <a:fld id="{B99F9B7B-7C2C-1B4C-B80A-C4071D0895EE}" type="datetimeFigureOut">
              <a:rPr lang="en-US" smtClean="0"/>
              <a:t>11/3/2023</a:t>
            </a:fld>
            <a:endParaRPr lang="en-US"/>
          </a:p>
        </p:txBody>
      </p:sp>
      <p:sp>
        <p:nvSpPr>
          <p:cNvPr id="5" name="Footer Placeholder 4">
            <a:extLst>
              <a:ext uri="{FF2B5EF4-FFF2-40B4-BE49-F238E27FC236}">
                <a16:creationId xmlns:a16="http://schemas.microsoft.com/office/drawing/2014/main" id="{2974A7AB-3845-264F-92F0-F97FA4AE26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BA6E12-E277-E645-9BB9-338032CAC7B2}"/>
              </a:ext>
            </a:extLst>
          </p:cNvPr>
          <p:cNvSpPr>
            <a:spLocks noGrp="1"/>
          </p:cNvSpPr>
          <p:nvPr>
            <p:ph type="sldNum" sz="quarter" idx="12"/>
          </p:nvPr>
        </p:nvSpPr>
        <p:spPr/>
        <p:txBody>
          <a:bodyPr/>
          <a:lstStyle/>
          <a:p>
            <a:fld id="{E4404E28-1494-7943-B9A5-ABBDE4D086C3}" type="slidenum">
              <a:rPr lang="en-US" smtClean="0"/>
              <a:t>‹#›</a:t>
            </a:fld>
            <a:endParaRPr lang="en-US"/>
          </a:p>
        </p:txBody>
      </p:sp>
    </p:spTree>
    <p:extLst>
      <p:ext uri="{BB962C8B-B14F-4D97-AF65-F5344CB8AC3E}">
        <p14:creationId xmlns:p14="http://schemas.microsoft.com/office/powerpoint/2010/main" val="3091340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02DB8-BDF8-FD42-946A-1F3E2743A1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ACD453-7E0D-754E-9FF3-D8A6C09BE5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EFA640-C1CF-9749-8D3D-305DBBAE97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81D517-0DA4-CF44-896D-42D965DDF9B3}"/>
              </a:ext>
            </a:extLst>
          </p:cNvPr>
          <p:cNvSpPr>
            <a:spLocks noGrp="1"/>
          </p:cNvSpPr>
          <p:nvPr>
            <p:ph type="dt" sz="half" idx="10"/>
          </p:nvPr>
        </p:nvSpPr>
        <p:spPr/>
        <p:txBody>
          <a:bodyPr/>
          <a:lstStyle/>
          <a:p>
            <a:fld id="{B99F9B7B-7C2C-1B4C-B80A-C4071D0895EE}" type="datetimeFigureOut">
              <a:rPr lang="en-US" smtClean="0"/>
              <a:t>11/3/2023</a:t>
            </a:fld>
            <a:endParaRPr lang="en-US"/>
          </a:p>
        </p:txBody>
      </p:sp>
      <p:sp>
        <p:nvSpPr>
          <p:cNvPr id="6" name="Footer Placeholder 5">
            <a:extLst>
              <a:ext uri="{FF2B5EF4-FFF2-40B4-BE49-F238E27FC236}">
                <a16:creationId xmlns:a16="http://schemas.microsoft.com/office/drawing/2014/main" id="{1BB854C9-70EC-354B-AAFF-E3206E7726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B0BC65-C62E-874B-B0D4-6BC6AB493DF3}"/>
              </a:ext>
            </a:extLst>
          </p:cNvPr>
          <p:cNvSpPr>
            <a:spLocks noGrp="1"/>
          </p:cNvSpPr>
          <p:nvPr>
            <p:ph type="sldNum" sz="quarter" idx="12"/>
          </p:nvPr>
        </p:nvSpPr>
        <p:spPr/>
        <p:txBody>
          <a:bodyPr/>
          <a:lstStyle/>
          <a:p>
            <a:fld id="{E4404E28-1494-7943-B9A5-ABBDE4D086C3}" type="slidenum">
              <a:rPr lang="en-US" smtClean="0"/>
              <a:t>‹#›</a:t>
            </a:fld>
            <a:endParaRPr lang="en-US"/>
          </a:p>
        </p:txBody>
      </p:sp>
    </p:spTree>
    <p:extLst>
      <p:ext uri="{BB962C8B-B14F-4D97-AF65-F5344CB8AC3E}">
        <p14:creationId xmlns:p14="http://schemas.microsoft.com/office/powerpoint/2010/main" val="1108189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7B1C3-31CF-2340-BB90-61B286FE92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DA5B3A-4DAF-6E41-A605-ED6787976C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7C5ABA-E178-1A42-9017-F9AC426A6E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94F114-6BAB-A641-B1D6-A243AC6364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95EF58-DD3C-AF43-9D9B-E7742B1AA5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53690B-ACA1-544F-A7C5-6B5C2DCF8364}"/>
              </a:ext>
            </a:extLst>
          </p:cNvPr>
          <p:cNvSpPr>
            <a:spLocks noGrp="1"/>
          </p:cNvSpPr>
          <p:nvPr>
            <p:ph type="dt" sz="half" idx="10"/>
          </p:nvPr>
        </p:nvSpPr>
        <p:spPr/>
        <p:txBody>
          <a:bodyPr/>
          <a:lstStyle/>
          <a:p>
            <a:fld id="{B99F9B7B-7C2C-1B4C-B80A-C4071D0895EE}" type="datetimeFigureOut">
              <a:rPr lang="en-US" smtClean="0"/>
              <a:t>11/3/2023</a:t>
            </a:fld>
            <a:endParaRPr lang="en-US"/>
          </a:p>
        </p:txBody>
      </p:sp>
      <p:sp>
        <p:nvSpPr>
          <p:cNvPr id="8" name="Footer Placeholder 7">
            <a:extLst>
              <a:ext uri="{FF2B5EF4-FFF2-40B4-BE49-F238E27FC236}">
                <a16:creationId xmlns:a16="http://schemas.microsoft.com/office/drawing/2014/main" id="{0848615C-54B4-AB44-A841-BC9D82E61E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8667C5-6235-A64A-BB32-9CDE2AE40BC4}"/>
              </a:ext>
            </a:extLst>
          </p:cNvPr>
          <p:cNvSpPr>
            <a:spLocks noGrp="1"/>
          </p:cNvSpPr>
          <p:nvPr>
            <p:ph type="sldNum" sz="quarter" idx="12"/>
          </p:nvPr>
        </p:nvSpPr>
        <p:spPr/>
        <p:txBody>
          <a:bodyPr/>
          <a:lstStyle/>
          <a:p>
            <a:fld id="{E4404E28-1494-7943-B9A5-ABBDE4D086C3}" type="slidenum">
              <a:rPr lang="en-US" smtClean="0"/>
              <a:t>‹#›</a:t>
            </a:fld>
            <a:endParaRPr lang="en-US"/>
          </a:p>
        </p:txBody>
      </p:sp>
    </p:spTree>
    <p:extLst>
      <p:ext uri="{BB962C8B-B14F-4D97-AF65-F5344CB8AC3E}">
        <p14:creationId xmlns:p14="http://schemas.microsoft.com/office/powerpoint/2010/main" val="3793870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AD967-6C4B-0E48-AFA2-C33B209032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A07BD2-2910-DF4F-A1CB-575E0C1C5E16}"/>
              </a:ext>
            </a:extLst>
          </p:cNvPr>
          <p:cNvSpPr>
            <a:spLocks noGrp="1"/>
          </p:cNvSpPr>
          <p:nvPr>
            <p:ph type="dt" sz="half" idx="10"/>
          </p:nvPr>
        </p:nvSpPr>
        <p:spPr/>
        <p:txBody>
          <a:bodyPr/>
          <a:lstStyle/>
          <a:p>
            <a:fld id="{B99F9B7B-7C2C-1B4C-B80A-C4071D0895EE}" type="datetimeFigureOut">
              <a:rPr lang="en-US" smtClean="0"/>
              <a:t>11/3/2023</a:t>
            </a:fld>
            <a:endParaRPr lang="en-US"/>
          </a:p>
        </p:txBody>
      </p:sp>
      <p:sp>
        <p:nvSpPr>
          <p:cNvPr id="4" name="Footer Placeholder 3">
            <a:extLst>
              <a:ext uri="{FF2B5EF4-FFF2-40B4-BE49-F238E27FC236}">
                <a16:creationId xmlns:a16="http://schemas.microsoft.com/office/drawing/2014/main" id="{0F3F515D-4C77-284A-835E-C2B8B43EE8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4C2B87-9B45-834F-AAF1-28BCF43C7542}"/>
              </a:ext>
            </a:extLst>
          </p:cNvPr>
          <p:cNvSpPr>
            <a:spLocks noGrp="1"/>
          </p:cNvSpPr>
          <p:nvPr>
            <p:ph type="sldNum" sz="quarter" idx="12"/>
          </p:nvPr>
        </p:nvSpPr>
        <p:spPr/>
        <p:txBody>
          <a:bodyPr/>
          <a:lstStyle/>
          <a:p>
            <a:fld id="{E4404E28-1494-7943-B9A5-ABBDE4D086C3}" type="slidenum">
              <a:rPr lang="en-US" smtClean="0"/>
              <a:t>‹#›</a:t>
            </a:fld>
            <a:endParaRPr lang="en-US"/>
          </a:p>
        </p:txBody>
      </p:sp>
    </p:spTree>
    <p:extLst>
      <p:ext uri="{BB962C8B-B14F-4D97-AF65-F5344CB8AC3E}">
        <p14:creationId xmlns:p14="http://schemas.microsoft.com/office/powerpoint/2010/main" val="2630183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CDDB26-7542-EC4E-8420-FED478136538}"/>
              </a:ext>
            </a:extLst>
          </p:cNvPr>
          <p:cNvSpPr>
            <a:spLocks noGrp="1"/>
          </p:cNvSpPr>
          <p:nvPr>
            <p:ph type="dt" sz="half" idx="10"/>
          </p:nvPr>
        </p:nvSpPr>
        <p:spPr/>
        <p:txBody>
          <a:bodyPr/>
          <a:lstStyle/>
          <a:p>
            <a:fld id="{B99F9B7B-7C2C-1B4C-B80A-C4071D0895EE}" type="datetimeFigureOut">
              <a:rPr lang="en-US" smtClean="0"/>
              <a:t>11/3/2023</a:t>
            </a:fld>
            <a:endParaRPr lang="en-US"/>
          </a:p>
        </p:txBody>
      </p:sp>
      <p:sp>
        <p:nvSpPr>
          <p:cNvPr id="3" name="Footer Placeholder 2">
            <a:extLst>
              <a:ext uri="{FF2B5EF4-FFF2-40B4-BE49-F238E27FC236}">
                <a16:creationId xmlns:a16="http://schemas.microsoft.com/office/drawing/2014/main" id="{F64F4B7E-3A84-B84D-A9C4-65D8F5F9DA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60D951-3520-124A-8A8F-1381DEB66522}"/>
              </a:ext>
            </a:extLst>
          </p:cNvPr>
          <p:cNvSpPr>
            <a:spLocks noGrp="1"/>
          </p:cNvSpPr>
          <p:nvPr>
            <p:ph type="sldNum" sz="quarter" idx="12"/>
          </p:nvPr>
        </p:nvSpPr>
        <p:spPr/>
        <p:txBody>
          <a:bodyPr/>
          <a:lstStyle/>
          <a:p>
            <a:fld id="{E4404E28-1494-7943-B9A5-ABBDE4D086C3}" type="slidenum">
              <a:rPr lang="en-US" smtClean="0"/>
              <a:t>‹#›</a:t>
            </a:fld>
            <a:endParaRPr lang="en-US"/>
          </a:p>
        </p:txBody>
      </p:sp>
    </p:spTree>
    <p:extLst>
      <p:ext uri="{BB962C8B-B14F-4D97-AF65-F5344CB8AC3E}">
        <p14:creationId xmlns:p14="http://schemas.microsoft.com/office/powerpoint/2010/main" val="1394468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9F1BA-F365-5947-AC51-39A049083B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7FBC24-E3B5-A440-99C4-E951604A1E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CDC94C-362B-AC4F-8629-B7EE026DC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16206E-F420-F944-BBEA-5D75C9C33568}"/>
              </a:ext>
            </a:extLst>
          </p:cNvPr>
          <p:cNvSpPr>
            <a:spLocks noGrp="1"/>
          </p:cNvSpPr>
          <p:nvPr>
            <p:ph type="dt" sz="half" idx="10"/>
          </p:nvPr>
        </p:nvSpPr>
        <p:spPr/>
        <p:txBody>
          <a:bodyPr/>
          <a:lstStyle/>
          <a:p>
            <a:fld id="{B99F9B7B-7C2C-1B4C-B80A-C4071D0895EE}" type="datetimeFigureOut">
              <a:rPr lang="en-US" smtClean="0"/>
              <a:t>11/3/2023</a:t>
            </a:fld>
            <a:endParaRPr lang="en-US"/>
          </a:p>
        </p:txBody>
      </p:sp>
      <p:sp>
        <p:nvSpPr>
          <p:cNvPr id="6" name="Footer Placeholder 5">
            <a:extLst>
              <a:ext uri="{FF2B5EF4-FFF2-40B4-BE49-F238E27FC236}">
                <a16:creationId xmlns:a16="http://schemas.microsoft.com/office/drawing/2014/main" id="{3F9310AD-73A2-0D43-B2F8-26DBC78050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96B56E-D164-B34A-BEF3-81B97166F74A}"/>
              </a:ext>
            </a:extLst>
          </p:cNvPr>
          <p:cNvSpPr>
            <a:spLocks noGrp="1"/>
          </p:cNvSpPr>
          <p:nvPr>
            <p:ph type="sldNum" sz="quarter" idx="12"/>
          </p:nvPr>
        </p:nvSpPr>
        <p:spPr/>
        <p:txBody>
          <a:bodyPr/>
          <a:lstStyle/>
          <a:p>
            <a:fld id="{E4404E28-1494-7943-B9A5-ABBDE4D086C3}" type="slidenum">
              <a:rPr lang="en-US" smtClean="0"/>
              <a:t>‹#›</a:t>
            </a:fld>
            <a:endParaRPr lang="en-US"/>
          </a:p>
        </p:txBody>
      </p:sp>
    </p:spTree>
    <p:extLst>
      <p:ext uri="{BB962C8B-B14F-4D97-AF65-F5344CB8AC3E}">
        <p14:creationId xmlns:p14="http://schemas.microsoft.com/office/powerpoint/2010/main" val="2915284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99601-D0F3-324A-97D7-DB10D0898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4E5EDD-E833-9F47-BBCA-8E3D5DD2E1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F2CE8F1-18EC-3B4F-9AC4-6E1EAFFDB9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837920-C7F3-9949-8489-6C09CA2C303C}"/>
              </a:ext>
            </a:extLst>
          </p:cNvPr>
          <p:cNvSpPr>
            <a:spLocks noGrp="1"/>
          </p:cNvSpPr>
          <p:nvPr>
            <p:ph type="dt" sz="half" idx="10"/>
          </p:nvPr>
        </p:nvSpPr>
        <p:spPr/>
        <p:txBody>
          <a:bodyPr/>
          <a:lstStyle/>
          <a:p>
            <a:fld id="{B99F9B7B-7C2C-1B4C-B80A-C4071D0895EE}" type="datetimeFigureOut">
              <a:rPr lang="en-US" smtClean="0"/>
              <a:t>11/3/2023</a:t>
            </a:fld>
            <a:endParaRPr lang="en-US"/>
          </a:p>
        </p:txBody>
      </p:sp>
      <p:sp>
        <p:nvSpPr>
          <p:cNvPr id="6" name="Footer Placeholder 5">
            <a:extLst>
              <a:ext uri="{FF2B5EF4-FFF2-40B4-BE49-F238E27FC236}">
                <a16:creationId xmlns:a16="http://schemas.microsoft.com/office/drawing/2014/main" id="{2B789643-CA65-2647-950A-90620E7A86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908E28-17FF-DF4F-937D-2C4C01C7E212}"/>
              </a:ext>
            </a:extLst>
          </p:cNvPr>
          <p:cNvSpPr>
            <a:spLocks noGrp="1"/>
          </p:cNvSpPr>
          <p:nvPr>
            <p:ph type="sldNum" sz="quarter" idx="12"/>
          </p:nvPr>
        </p:nvSpPr>
        <p:spPr/>
        <p:txBody>
          <a:bodyPr/>
          <a:lstStyle/>
          <a:p>
            <a:fld id="{E4404E28-1494-7943-B9A5-ABBDE4D086C3}" type="slidenum">
              <a:rPr lang="en-US" smtClean="0"/>
              <a:t>‹#›</a:t>
            </a:fld>
            <a:endParaRPr lang="en-US"/>
          </a:p>
        </p:txBody>
      </p:sp>
    </p:spTree>
    <p:extLst>
      <p:ext uri="{BB962C8B-B14F-4D97-AF65-F5344CB8AC3E}">
        <p14:creationId xmlns:p14="http://schemas.microsoft.com/office/powerpoint/2010/main" val="3302585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8F5869-42B9-0E48-AB26-BAC6F7BB8A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4C1B4EB-56F5-BC45-AAD3-E1AC61A55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0F787F-EC74-E742-868B-2223E4749F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9F9B7B-7C2C-1B4C-B80A-C4071D0895EE}" type="datetimeFigureOut">
              <a:rPr lang="en-US" smtClean="0"/>
              <a:t>11/3/2023</a:t>
            </a:fld>
            <a:endParaRPr lang="en-US"/>
          </a:p>
        </p:txBody>
      </p:sp>
      <p:sp>
        <p:nvSpPr>
          <p:cNvPr id="5" name="Footer Placeholder 4">
            <a:extLst>
              <a:ext uri="{FF2B5EF4-FFF2-40B4-BE49-F238E27FC236}">
                <a16:creationId xmlns:a16="http://schemas.microsoft.com/office/drawing/2014/main" id="{D03F1FDB-BBF6-8D4F-9AFC-87E6EDA1AE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967D82-83E0-CE4F-839F-F5D78DDFF6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04E28-1494-7943-B9A5-ABBDE4D086C3}" type="slidenum">
              <a:rPr lang="en-US" smtClean="0"/>
              <a:t>‹#›</a:t>
            </a:fld>
            <a:endParaRPr lang="en-US"/>
          </a:p>
        </p:txBody>
      </p:sp>
      <p:pic>
        <p:nvPicPr>
          <p:cNvPr id="8" name="Picture 7">
            <a:extLst>
              <a:ext uri="{FF2B5EF4-FFF2-40B4-BE49-F238E27FC236}">
                <a16:creationId xmlns:a16="http://schemas.microsoft.com/office/drawing/2014/main" id="{965B688E-E24E-B74B-9281-14909AAC6D17}"/>
              </a:ext>
            </a:extLst>
          </p:cNvPr>
          <p:cNvPicPr>
            <a:picLocks noChangeAspect="1"/>
          </p:cNvPicPr>
          <p:nvPr userDrawn="1"/>
        </p:nvPicPr>
        <p:blipFill>
          <a:blip r:embed="rId13"/>
          <a:srcRect/>
          <a:stretch/>
        </p:blipFill>
        <p:spPr>
          <a:xfrm>
            <a:off x="0" y="0"/>
            <a:ext cx="12192000" cy="270933"/>
          </a:xfrm>
          <a:prstGeom prst="rect">
            <a:avLst/>
          </a:prstGeom>
        </p:spPr>
      </p:pic>
    </p:spTree>
    <p:extLst>
      <p:ext uri="{BB962C8B-B14F-4D97-AF65-F5344CB8AC3E}">
        <p14:creationId xmlns:p14="http://schemas.microsoft.com/office/powerpoint/2010/main" val="329784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188914"/>
            <a:ext cx="109728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Tree>
    <p:extLst>
      <p:ext uri="{BB962C8B-B14F-4D97-AF65-F5344CB8AC3E}">
        <p14:creationId xmlns:p14="http://schemas.microsoft.com/office/powerpoint/2010/main" val="338692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457200" rtl="0" eaLnBrk="0" fontAlgn="base" hangingPunct="0">
        <a:spcBef>
          <a:spcPct val="0"/>
        </a:spcBef>
        <a:spcAft>
          <a:spcPct val="0"/>
        </a:spcAft>
        <a:defRPr sz="4400" kern="1200">
          <a:solidFill>
            <a:srgbClr val="000090"/>
          </a:solidFill>
          <a:latin typeface="+mj-lt"/>
          <a:ea typeface="ＭＳ Ｐゴシック" pitchFamily="34" charset="-128"/>
          <a:cs typeface="ＭＳ Ｐゴシック" pitchFamily="1" charset="-128"/>
        </a:defRPr>
      </a:lvl1pPr>
      <a:lvl2pPr algn="l" defTabSz="457200" rtl="0" eaLnBrk="0" fontAlgn="base" hangingPunct="0">
        <a:spcBef>
          <a:spcPct val="0"/>
        </a:spcBef>
        <a:spcAft>
          <a:spcPct val="0"/>
        </a:spcAft>
        <a:defRPr sz="4400">
          <a:solidFill>
            <a:srgbClr val="000090"/>
          </a:solidFill>
          <a:latin typeface="Arial" pitchFamily="1" charset="0"/>
          <a:ea typeface="ＭＳ Ｐゴシック" pitchFamily="34" charset="-128"/>
          <a:cs typeface="ＭＳ Ｐゴシック" pitchFamily="1" charset="-128"/>
        </a:defRPr>
      </a:lvl2pPr>
      <a:lvl3pPr algn="l" defTabSz="457200" rtl="0" eaLnBrk="0" fontAlgn="base" hangingPunct="0">
        <a:spcBef>
          <a:spcPct val="0"/>
        </a:spcBef>
        <a:spcAft>
          <a:spcPct val="0"/>
        </a:spcAft>
        <a:defRPr sz="4400">
          <a:solidFill>
            <a:srgbClr val="000090"/>
          </a:solidFill>
          <a:latin typeface="Arial" pitchFamily="1" charset="0"/>
          <a:ea typeface="ＭＳ Ｐゴシック" pitchFamily="34" charset="-128"/>
          <a:cs typeface="ＭＳ Ｐゴシック" pitchFamily="1" charset="-128"/>
        </a:defRPr>
      </a:lvl3pPr>
      <a:lvl4pPr algn="l" defTabSz="457200" rtl="0" eaLnBrk="0" fontAlgn="base" hangingPunct="0">
        <a:spcBef>
          <a:spcPct val="0"/>
        </a:spcBef>
        <a:spcAft>
          <a:spcPct val="0"/>
        </a:spcAft>
        <a:defRPr sz="4400">
          <a:solidFill>
            <a:srgbClr val="000090"/>
          </a:solidFill>
          <a:latin typeface="Arial" pitchFamily="1" charset="0"/>
          <a:ea typeface="ＭＳ Ｐゴシック" pitchFamily="34" charset="-128"/>
          <a:cs typeface="ＭＳ Ｐゴシック" pitchFamily="1" charset="-128"/>
        </a:defRPr>
      </a:lvl4pPr>
      <a:lvl5pPr algn="l" defTabSz="457200" rtl="0" eaLnBrk="0" fontAlgn="base" hangingPunct="0">
        <a:spcBef>
          <a:spcPct val="0"/>
        </a:spcBef>
        <a:spcAft>
          <a:spcPct val="0"/>
        </a:spcAft>
        <a:defRPr sz="4400">
          <a:solidFill>
            <a:srgbClr val="000090"/>
          </a:solidFill>
          <a:latin typeface="Arial" pitchFamily="1" charset="0"/>
          <a:ea typeface="ＭＳ Ｐゴシック" pitchFamily="34" charset="-128"/>
          <a:cs typeface="ＭＳ Ｐゴシック" pitchFamily="1" charset="-128"/>
        </a:defRPr>
      </a:lvl5pPr>
      <a:lvl6pPr marL="4572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6pPr>
      <a:lvl7pPr marL="9144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7pPr>
      <a:lvl8pPr marL="13716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8pPr>
      <a:lvl9pPr marL="18288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000090"/>
          </a:solidFill>
          <a:latin typeface="+mn-lt"/>
          <a:ea typeface="ＭＳ Ｐゴシック" pitchFamily="34" charset="-128"/>
          <a:cs typeface="ＭＳ Ｐゴシック" pitchFamily="1"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00009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00009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00009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00009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ideo" Target="https://www.youtube.com/embed/L2Wlf0rpmPk" TargetMode="External"/><Relationship Id="rId6" Type="http://schemas.openxmlformats.org/officeDocument/2006/relationships/hyperlink" Target="http://www.worksafe.vic.gov.au/" TargetMode="External"/><Relationship Id="rId5" Type="http://schemas.openxmlformats.org/officeDocument/2006/relationships/hyperlink" Target="https://www.youtube.com/watch?v=L2Wlf0rpmPk" TargetMode="Externa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worksafe.qld.gov.au/forms-and-resources/films/the-right-start-building-safe-work-for-young-workers"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www.youtube.com/watch?v=k3qThpZYlTA"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worksafe.qld.gov.au/forms-and-resources/films/the-right-start-building-safe-work-for-young-workers"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hyperlink" Target="https://www.youtube.com/watch?v=QOIuVG9hSlU"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www.worksafe.qld.gov.au/"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EfoSBpB2NPA"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49CkBVIkWbY"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32AE3-E764-1847-96E0-4EB710D895D1}"/>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95777C7A-EC8D-1B49-BB75-FB6767028308}"/>
              </a:ext>
            </a:extLst>
          </p:cNvPr>
          <p:cNvSpPr>
            <a:spLocks noGrp="1"/>
          </p:cNvSpPr>
          <p:nvPr>
            <p:ph type="subTitle" idx="1"/>
          </p:nvPr>
        </p:nvSpPr>
        <p:spPr/>
        <p:txBody>
          <a:bodyPr/>
          <a:lstStyle/>
          <a:p>
            <a:endParaRPr lang="en-US"/>
          </a:p>
        </p:txBody>
      </p:sp>
      <p:pic>
        <p:nvPicPr>
          <p:cNvPr id="4" name="Picture 3"/>
          <p:cNvPicPr>
            <a:picLocks noChangeAspect="1"/>
          </p:cNvPicPr>
          <p:nvPr/>
        </p:nvPicPr>
        <p:blipFill>
          <a:blip r:embed="rId3"/>
          <a:srcRect/>
          <a:stretch/>
        </p:blipFill>
        <p:spPr>
          <a:xfrm>
            <a:off x="0" y="3048"/>
            <a:ext cx="12192000" cy="6858000"/>
          </a:xfrm>
          <a:prstGeom prst="rect">
            <a:avLst/>
          </a:prstGeom>
        </p:spPr>
      </p:pic>
      <p:pic>
        <p:nvPicPr>
          <p:cNvPr id="11" name="Picture 10" descr="A person in a hard hat pointing at something&#10;&#10;Description automatically generated">
            <a:extLst>
              <a:ext uri="{FF2B5EF4-FFF2-40B4-BE49-F238E27FC236}">
                <a16:creationId xmlns:a16="http://schemas.microsoft.com/office/drawing/2014/main" id="{8DD5A249-4399-7EA9-D1D0-CC32181FABC2}"/>
              </a:ext>
            </a:extLst>
          </p:cNvPr>
          <p:cNvPicPr>
            <a:picLocks noChangeAspect="1"/>
          </p:cNvPicPr>
          <p:nvPr/>
        </p:nvPicPr>
        <p:blipFill rotWithShape="1">
          <a:blip r:embed="rId4"/>
          <a:srcRect t="9682" b="6034"/>
          <a:stretch/>
        </p:blipFill>
        <p:spPr>
          <a:xfrm>
            <a:off x="1" y="1043983"/>
            <a:ext cx="12191999" cy="4494666"/>
          </a:xfrm>
          <a:prstGeom prst="rect">
            <a:avLst/>
          </a:prstGeom>
        </p:spPr>
      </p:pic>
      <p:sp>
        <p:nvSpPr>
          <p:cNvPr id="6" name="Rectangle 5">
            <a:extLst>
              <a:ext uri="{FF2B5EF4-FFF2-40B4-BE49-F238E27FC236}">
                <a16:creationId xmlns:a16="http://schemas.microsoft.com/office/drawing/2014/main" id="{7661D875-CF19-6F93-6A72-C145A07EE869}"/>
              </a:ext>
            </a:extLst>
          </p:cNvPr>
          <p:cNvSpPr/>
          <p:nvPr/>
        </p:nvSpPr>
        <p:spPr>
          <a:xfrm>
            <a:off x="0" y="4367905"/>
            <a:ext cx="6392411" cy="1037934"/>
          </a:xfrm>
          <a:prstGeom prst="rect">
            <a:avLst/>
          </a:prstGeom>
          <a:solidFill>
            <a:srgbClr val="339BA8"/>
          </a:solidFill>
          <a:ln>
            <a:solidFill>
              <a:srgbClr val="339B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D2614BAF-18B1-3A99-F2FB-429991F00DFA}"/>
              </a:ext>
            </a:extLst>
          </p:cNvPr>
          <p:cNvSpPr txBox="1"/>
          <p:nvPr/>
        </p:nvSpPr>
        <p:spPr>
          <a:xfrm>
            <a:off x="494950" y="4513277"/>
            <a:ext cx="5601050" cy="769441"/>
          </a:xfrm>
          <a:prstGeom prst="rect">
            <a:avLst/>
          </a:prstGeom>
          <a:noFill/>
        </p:spPr>
        <p:txBody>
          <a:bodyPr wrap="square" rtlCol="0">
            <a:spAutoFit/>
          </a:bodyPr>
          <a:lstStyle/>
          <a:p>
            <a:r>
              <a:rPr lang="en-AU" sz="2400" b="1" dirty="0">
                <a:solidFill>
                  <a:schemeClr val="bg1"/>
                </a:solidFill>
              </a:rPr>
              <a:t>Keeping young workers safe</a:t>
            </a:r>
          </a:p>
          <a:p>
            <a:r>
              <a:rPr lang="en-AU" sz="2000" i="1" dirty="0">
                <a:solidFill>
                  <a:schemeClr val="bg1"/>
                </a:solidFill>
              </a:rPr>
              <a:t>For supervisors and managers</a:t>
            </a:r>
          </a:p>
        </p:txBody>
      </p:sp>
    </p:spTree>
    <p:extLst>
      <p:ext uri="{BB962C8B-B14F-4D97-AF65-F5344CB8AC3E}">
        <p14:creationId xmlns:p14="http://schemas.microsoft.com/office/powerpoint/2010/main" val="2908791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bwMode="auto">
          <a:xfrm>
            <a:off x="5159896" y="3573016"/>
            <a:ext cx="5184576"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4400" kern="1200">
                <a:solidFill>
                  <a:srgbClr val="000090"/>
                </a:solidFill>
                <a:latin typeface="+mj-lt"/>
                <a:ea typeface="ＭＳ Ｐゴシック" pitchFamily="34" charset="-128"/>
                <a:cs typeface="ＭＳ Ｐゴシック" pitchFamily="1" charset="-128"/>
              </a:defRPr>
            </a:lvl1pPr>
            <a:lvl2pPr algn="l" defTabSz="457200" rtl="0" eaLnBrk="0" fontAlgn="base" hangingPunct="0">
              <a:spcBef>
                <a:spcPct val="0"/>
              </a:spcBef>
              <a:spcAft>
                <a:spcPct val="0"/>
              </a:spcAft>
              <a:defRPr sz="4400">
                <a:solidFill>
                  <a:srgbClr val="000090"/>
                </a:solidFill>
                <a:latin typeface="Arial" pitchFamily="1" charset="0"/>
                <a:ea typeface="ＭＳ Ｐゴシック" pitchFamily="34" charset="-128"/>
                <a:cs typeface="ＭＳ Ｐゴシック" pitchFamily="1" charset="-128"/>
              </a:defRPr>
            </a:lvl2pPr>
            <a:lvl3pPr algn="l" defTabSz="457200" rtl="0" eaLnBrk="0" fontAlgn="base" hangingPunct="0">
              <a:spcBef>
                <a:spcPct val="0"/>
              </a:spcBef>
              <a:spcAft>
                <a:spcPct val="0"/>
              </a:spcAft>
              <a:defRPr sz="4400">
                <a:solidFill>
                  <a:srgbClr val="000090"/>
                </a:solidFill>
                <a:latin typeface="Arial" pitchFamily="1" charset="0"/>
                <a:ea typeface="ＭＳ Ｐゴシック" pitchFamily="34" charset="-128"/>
                <a:cs typeface="ＭＳ Ｐゴシック" pitchFamily="1" charset="-128"/>
              </a:defRPr>
            </a:lvl3pPr>
            <a:lvl4pPr algn="l" defTabSz="457200" rtl="0" eaLnBrk="0" fontAlgn="base" hangingPunct="0">
              <a:spcBef>
                <a:spcPct val="0"/>
              </a:spcBef>
              <a:spcAft>
                <a:spcPct val="0"/>
              </a:spcAft>
              <a:defRPr sz="4400">
                <a:solidFill>
                  <a:srgbClr val="000090"/>
                </a:solidFill>
                <a:latin typeface="Arial" pitchFamily="1" charset="0"/>
                <a:ea typeface="ＭＳ Ｐゴシック" pitchFamily="34" charset="-128"/>
                <a:cs typeface="ＭＳ Ｐゴシック" pitchFamily="1" charset="-128"/>
              </a:defRPr>
            </a:lvl4pPr>
            <a:lvl5pPr algn="l" defTabSz="457200" rtl="0" eaLnBrk="0" fontAlgn="base" hangingPunct="0">
              <a:spcBef>
                <a:spcPct val="0"/>
              </a:spcBef>
              <a:spcAft>
                <a:spcPct val="0"/>
              </a:spcAft>
              <a:defRPr sz="4400">
                <a:solidFill>
                  <a:srgbClr val="000090"/>
                </a:solidFill>
                <a:latin typeface="Arial" pitchFamily="1" charset="0"/>
                <a:ea typeface="ＭＳ Ｐゴシック" pitchFamily="34" charset="-128"/>
                <a:cs typeface="ＭＳ Ｐゴシック" pitchFamily="1" charset="-128"/>
              </a:defRPr>
            </a:lvl5pPr>
            <a:lvl6pPr marL="4572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6pPr>
            <a:lvl7pPr marL="9144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7pPr>
            <a:lvl8pPr marL="13716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8pPr>
            <a:lvl9pPr marL="18288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9pPr>
          </a:lstStyle>
          <a:p>
            <a:pPr eaLnBrk="1" hangingPunct="1">
              <a:defRPr/>
            </a:pPr>
            <a:r>
              <a:rPr lang="en-AU" altLang="en-US" sz="2800" b="1" dirty="0">
                <a:solidFill>
                  <a:prstClr val="white"/>
                </a:solidFill>
                <a:latin typeface="Arial"/>
              </a:rPr>
              <a:t>Section two:</a:t>
            </a:r>
          </a:p>
          <a:p>
            <a:pPr eaLnBrk="1" hangingPunct="1">
              <a:defRPr/>
            </a:pPr>
            <a:r>
              <a:rPr lang="en-AU" altLang="en-US" sz="2800" dirty="0">
                <a:solidFill>
                  <a:prstClr val="white"/>
                </a:solidFill>
                <a:latin typeface="Arial"/>
              </a:rPr>
              <a:t>How to influence the health and safety of young workers </a:t>
            </a:r>
          </a:p>
        </p:txBody>
      </p:sp>
    </p:spTree>
    <p:extLst>
      <p:ext uri="{BB962C8B-B14F-4D97-AF65-F5344CB8AC3E}">
        <p14:creationId xmlns:p14="http://schemas.microsoft.com/office/powerpoint/2010/main" val="3922372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7D01589-C644-0BD9-AC16-00B8456E72A5}"/>
              </a:ext>
            </a:extLst>
          </p:cNvPr>
          <p:cNvSpPr txBox="1">
            <a:spLocks/>
          </p:cNvSpPr>
          <p:nvPr/>
        </p:nvSpPr>
        <p:spPr>
          <a:xfrm>
            <a:off x="566256" y="556981"/>
            <a:ext cx="8229600" cy="96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gn="l"/>
            <a:r>
              <a:rPr lang="en-AU" altLang="en-US" sz="3600" dirty="0"/>
              <a:t>Work health and safety laws </a:t>
            </a:r>
          </a:p>
        </p:txBody>
      </p:sp>
      <p:graphicFrame>
        <p:nvGraphicFramePr>
          <p:cNvPr id="4" name="Table 3">
            <a:extLst>
              <a:ext uri="{FF2B5EF4-FFF2-40B4-BE49-F238E27FC236}">
                <a16:creationId xmlns:a16="http://schemas.microsoft.com/office/drawing/2014/main" id="{DDCC9273-EC8A-9468-D050-D6BEF7A89F2A}"/>
              </a:ext>
            </a:extLst>
          </p:cNvPr>
          <p:cNvGraphicFramePr>
            <a:graphicFrameLocks noGrp="1"/>
          </p:cNvGraphicFramePr>
          <p:nvPr>
            <p:extLst>
              <p:ext uri="{D42A27DB-BD31-4B8C-83A1-F6EECF244321}">
                <p14:modId xmlns:p14="http://schemas.microsoft.com/office/powerpoint/2010/main" val="177506270"/>
              </p:ext>
            </p:extLst>
          </p:nvPr>
        </p:nvGraphicFramePr>
        <p:xfrm>
          <a:off x="694883" y="1770926"/>
          <a:ext cx="8280921" cy="4309570"/>
        </p:xfrm>
        <a:graphic>
          <a:graphicData uri="http://schemas.openxmlformats.org/drawingml/2006/table">
            <a:tbl>
              <a:tblPr firstRow="1" bandRow="1">
                <a:tableStyleId>{21E4AEA4-8DFA-4A89-87EB-49C32662AFE0}</a:tableStyleId>
              </a:tblPr>
              <a:tblGrid>
                <a:gridCol w="2760307">
                  <a:extLst>
                    <a:ext uri="{9D8B030D-6E8A-4147-A177-3AD203B41FA5}">
                      <a16:colId xmlns:a16="http://schemas.microsoft.com/office/drawing/2014/main" val="20000"/>
                    </a:ext>
                  </a:extLst>
                </a:gridCol>
                <a:gridCol w="2760307">
                  <a:extLst>
                    <a:ext uri="{9D8B030D-6E8A-4147-A177-3AD203B41FA5}">
                      <a16:colId xmlns:a16="http://schemas.microsoft.com/office/drawing/2014/main" val="20001"/>
                    </a:ext>
                  </a:extLst>
                </a:gridCol>
                <a:gridCol w="2760307">
                  <a:extLst>
                    <a:ext uri="{9D8B030D-6E8A-4147-A177-3AD203B41FA5}">
                      <a16:colId xmlns:a16="http://schemas.microsoft.com/office/drawing/2014/main" val="20002"/>
                    </a:ext>
                  </a:extLst>
                </a:gridCol>
              </a:tblGrid>
              <a:tr h="861495">
                <a:tc>
                  <a:txBody>
                    <a:bodyPr/>
                    <a:lstStyle/>
                    <a:p>
                      <a:r>
                        <a:rPr lang="en-AU" dirty="0"/>
                        <a:t>Your employer’s responsibilities</a:t>
                      </a:r>
                    </a:p>
                  </a:txBody>
                  <a:tcPr>
                    <a:solidFill>
                      <a:srgbClr val="4D4D4D"/>
                    </a:solidFill>
                  </a:tcPr>
                </a:tc>
                <a:tc>
                  <a:txBody>
                    <a:bodyPr/>
                    <a:lstStyle/>
                    <a:p>
                      <a:r>
                        <a:rPr lang="en-AU" dirty="0"/>
                        <a:t>Your responsibilities</a:t>
                      </a:r>
                    </a:p>
                  </a:txBody>
                  <a:tcPr>
                    <a:solidFill>
                      <a:srgbClr val="4D4D4D"/>
                    </a:solidFill>
                  </a:tcPr>
                </a:tc>
                <a:tc>
                  <a:txBody>
                    <a:bodyPr/>
                    <a:lstStyle/>
                    <a:p>
                      <a:r>
                        <a:rPr lang="en-AU" dirty="0"/>
                        <a:t>Your rights</a:t>
                      </a:r>
                    </a:p>
                  </a:txBody>
                  <a:tcPr>
                    <a:solidFill>
                      <a:srgbClr val="4D4D4D"/>
                    </a:solidFill>
                  </a:tcPr>
                </a:tc>
                <a:extLst>
                  <a:ext uri="{0D108BD9-81ED-4DB2-BD59-A6C34878D82A}">
                    <a16:rowId xmlns:a16="http://schemas.microsoft.com/office/drawing/2014/main" val="10000"/>
                  </a:ext>
                </a:extLst>
              </a:tr>
              <a:tr h="3448075">
                <a:tc>
                  <a:txBody>
                    <a:bodyPr/>
                    <a:lstStyle/>
                    <a:p>
                      <a:pPr marL="285750" indent="-285750">
                        <a:buFont typeface="Arial" panose="020B0604020202020204" pitchFamily="34" charset="0"/>
                        <a:buChar char="•"/>
                      </a:pPr>
                      <a:r>
                        <a:rPr lang="en-AU" sz="1600" dirty="0"/>
                        <a:t>Provide a safe work environment.</a:t>
                      </a:r>
                    </a:p>
                    <a:p>
                      <a:pPr marL="285750" indent="-285750">
                        <a:buFont typeface="Arial" panose="020B0604020202020204" pitchFamily="34" charset="0"/>
                        <a:buChar char="•"/>
                      </a:pPr>
                      <a:r>
                        <a:rPr lang="en-AU" sz="1600" dirty="0"/>
                        <a:t>Provide </a:t>
                      </a:r>
                      <a:r>
                        <a:rPr lang="en-AU" sz="1600" baseline="0" dirty="0"/>
                        <a:t>information, training, instruction and supervision. </a:t>
                      </a:r>
                    </a:p>
                    <a:p>
                      <a:pPr marL="285750" indent="-285750">
                        <a:buFont typeface="Arial" panose="020B0604020202020204" pitchFamily="34" charset="0"/>
                        <a:buChar char="•"/>
                      </a:pPr>
                      <a:r>
                        <a:rPr lang="en-AU" sz="1600" baseline="0" dirty="0"/>
                        <a:t>Talk with you about health and safety. </a:t>
                      </a:r>
                    </a:p>
                    <a:p>
                      <a:pPr marL="285750" indent="-285750">
                        <a:buFont typeface="Arial" panose="020B0604020202020204" pitchFamily="34" charset="0"/>
                        <a:buChar char="•"/>
                      </a:pPr>
                      <a:r>
                        <a:rPr lang="en-AU" sz="1600" baseline="0" dirty="0"/>
                        <a:t>Appoint a safety committee or safety representatives if requested. </a:t>
                      </a:r>
                      <a:endParaRPr lang="en-AU" sz="1600" dirty="0"/>
                    </a:p>
                  </a:txBody>
                  <a:tcPr>
                    <a:solidFill>
                      <a:schemeClr val="bg1">
                        <a:lumMod val="85000"/>
                      </a:schemeClr>
                    </a:solidFill>
                  </a:tcPr>
                </a:tc>
                <a:tc>
                  <a:txBody>
                    <a:bodyPr/>
                    <a:lstStyle/>
                    <a:p>
                      <a:pPr marL="285750" indent="-285750">
                        <a:buFont typeface="Arial" panose="020B0604020202020204" pitchFamily="34" charset="0"/>
                        <a:buChar char="•"/>
                      </a:pPr>
                      <a:r>
                        <a:rPr lang="en-AU" sz="1600" dirty="0"/>
                        <a:t>Take reasonable</a:t>
                      </a:r>
                      <a:r>
                        <a:rPr lang="en-AU" sz="1600" baseline="0" dirty="0"/>
                        <a:t> care of your health and safety. </a:t>
                      </a:r>
                    </a:p>
                    <a:p>
                      <a:pPr marL="285750" indent="-285750">
                        <a:buFont typeface="Arial" panose="020B0604020202020204" pitchFamily="34" charset="0"/>
                        <a:buChar char="•"/>
                      </a:pPr>
                      <a:r>
                        <a:rPr lang="en-AU" sz="1600" baseline="0" dirty="0"/>
                        <a:t>Don’t endanger other people through your actions.</a:t>
                      </a:r>
                    </a:p>
                    <a:p>
                      <a:pPr marL="285750" indent="-285750">
                        <a:buFont typeface="Arial" panose="020B0604020202020204" pitchFamily="34" charset="0"/>
                        <a:buChar char="•"/>
                      </a:pPr>
                      <a:r>
                        <a:rPr lang="en-AU" sz="1600" baseline="0" dirty="0"/>
                        <a:t>Follow reasonable instructions and policies. </a:t>
                      </a:r>
                      <a:endParaRPr lang="en-AU" sz="1600" dirty="0"/>
                    </a:p>
                  </a:txBody>
                  <a:tcPr>
                    <a:solidFill>
                      <a:schemeClr val="bg1">
                        <a:lumMod val="85000"/>
                      </a:schemeClr>
                    </a:solidFill>
                  </a:tcPr>
                </a:tc>
                <a:tc>
                  <a:txBody>
                    <a:bodyPr/>
                    <a:lstStyle/>
                    <a:p>
                      <a:pPr marL="285750" indent="-285750">
                        <a:buFont typeface="Arial" panose="020B0604020202020204" pitchFamily="34" charset="0"/>
                        <a:buChar char="•"/>
                      </a:pPr>
                      <a:r>
                        <a:rPr lang="en-AU" sz="1600" dirty="0"/>
                        <a:t>Stop</a:t>
                      </a:r>
                      <a:r>
                        <a:rPr lang="en-AU" sz="1600" baseline="0" dirty="0"/>
                        <a:t> or refuse unsafe work. </a:t>
                      </a:r>
                    </a:p>
                    <a:p>
                      <a:pPr marL="285750" indent="-285750">
                        <a:buFont typeface="Arial" panose="020B0604020202020204" pitchFamily="34" charset="0"/>
                        <a:buChar char="•"/>
                      </a:pPr>
                      <a:r>
                        <a:rPr lang="en-AU" sz="1600" baseline="0" dirty="0"/>
                        <a:t>No negative repercussions for raising health and safety concerns. </a:t>
                      </a:r>
                      <a:endParaRPr lang="en-AU" sz="1600" dirty="0"/>
                    </a:p>
                    <a:p>
                      <a:pPr marL="285750" indent="-285750">
                        <a:buFont typeface="Arial" panose="020B0604020202020204" pitchFamily="34" charset="0"/>
                        <a:buChar char="•"/>
                      </a:pPr>
                      <a:r>
                        <a:rPr lang="en-AU" sz="1600" dirty="0"/>
                        <a:t>Elect a health</a:t>
                      </a:r>
                      <a:r>
                        <a:rPr lang="en-AU" sz="1600" baseline="0" dirty="0"/>
                        <a:t> and safety representative. </a:t>
                      </a:r>
                      <a:endParaRPr lang="en-AU" sz="1600" dirty="0"/>
                    </a:p>
                  </a:txBody>
                  <a:tcPr>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74618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8837-4221-18F3-DD79-33BFC09A0088}"/>
              </a:ext>
            </a:extLst>
          </p:cNvPr>
          <p:cNvSpPr txBox="1">
            <a:spLocks/>
          </p:cNvSpPr>
          <p:nvPr/>
        </p:nvSpPr>
        <p:spPr>
          <a:xfrm>
            <a:off x="390089" y="461785"/>
            <a:ext cx="8229600" cy="96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gn="l"/>
            <a:r>
              <a:rPr lang="en-AU" sz="4000" dirty="0"/>
              <a:t>Supervisors TV commercial </a:t>
            </a:r>
          </a:p>
        </p:txBody>
      </p:sp>
      <p:pic>
        <p:nvPicPr>
          <p:cNvPr id="4" name="L2Wlf0rpmPk">
            <a:extLst>
              <a:ext uri="{FF2B5EF4-FFF2-40B4-BE49-F238E27FC236}">
                <a16:creationId xmlns:a16="http://schemas.microsoft.com/office/drawing/2014/main" id="{403776B3-33A8-E8D3-F008-A662D6BAAEC6}"/>
              </a:ext>
            </a:extLst>
          </p:cNvPr>
          <p:cNvPicPr>
            <a:picLocks noRot="1" noChangeAspect="1"/>
          </p:cNvPicPr>
          <p:nvPr>
            <a:videoFile r:link="rId1"/>
          </p:nvPr>
        </p:nvPicPr>
        <p:blipFill>
          <a:blip r:embed="rId4"/>
          <a:stretch>
            <a:fillRect/>
          </a:stretch>
        </p:blipFill>
        <p:spPr>
          <a:xfrm>
            <a:off x="390089" y="1689904"/>
            <a:ext cx="7963381" cy="4479402"/>
          </a:xfrm>
          <a:prstGeom prst="rect">
            <a:avLst/>
          </a:prstGeom>
        </p:spPr>
      </p:pic>
      <p:sp>
        <p:nvSpPr>
          <p:cNvPr id="6" name="TextBox 5">
            <a:extLst>
              <a:ext uri="{FF2B5EF4-FFF2-40B4-BE49-F238E27FC236}">
                <a16:creationId xmlns:a16="http://schemas.microsoft.com/office/drawing/2014/main" id="{38776DBA-F4AC-F820-1B37-0F8B090A3D2A}"/>
              </a:ext>
            </a:extLst>
          </p:cNvPr>
          <p:cNvSpPr txBox="1"/>
          <p:nvPr/>
        </p:nvSpPr>
        <p:spPr>
          <a:xfrm>
            <a:off x="8480734" y="3219700"/>
            <a:ext cx="3711266" cy="576064"/>
          </a:xfrm>
          <a:prstGeom prst="rect">
            <a:avLst/>
          </a:prstGeom>
        </p:spPr>
        <p:txBody>
          <a:bodyPr vert="horz" wrap="square" lIns="91440" tIns="45720" rIns="91440" bIns="45720" rtlCol="0">
            <a:normAutofit fontScale="85000" lnSpcReduction="20000"/>
          </a:bodyPr>
          <a:lstStyle/>
          <a:p>
            <a:pPr algn="ctr" eaLnBrk="1" fontAlgn="auto" hangingPunct="1">
              <a:spcBef>
                <a:spcPct val="20000"/>
              </a:spcBef>
              <a:spcAft>
                <a:spcPts val="0"/>
              </a:spcAft>
            </a:pPr>
            <a:r>
              <a:rPr lang="en-US" sz="1900" i="1" dirty="0">
                <a:hlinkClick r:id="rId5"/>
              </a:rPr>
              <a:t>Watch the advert</a:t>
            </a:r>
            <a:endParaRPr lang="en-US" sz="1900" dirty="0"/>
          </a:p>
          <a:p>
            <a:pPr algn="ctr" eaLnBrk="1" fontAlgn="auto" hangingPunct="1">
              <a:spcBef>
                <a:spcPct val="20000"/>
              </a:spcBef>
              <a:spcAft>
                <a:spcPts val="0"/>
              </a:spcAft>
            </a:pPr>
            <a:br>
              <a:rPr kumimoji="0" lang="en-US" sz="1200" b="0" i="0" u="none" strike="noStrike" kern="1200" cap="none" spc="0" normalizeH="0" baseline="0" noProof="0" dirty="0">
                <a:ln>
                  <a:noFill/>
                </a:ln>
                <a:solidFill>
                  <a:schemeClr val="tx1">
                    <a:lumMod val="85000"/>
                    <a:lumOff val="15000"/>
                  </a:schemeClr>
                </a:solidFill>
                <a:effectLst/>
                <a:uLnTx/>
                <a:uFillTx/>
                <a:latin typeface="Arial"/>
                <a:ea typeface="+mn-ea"/>
                <a:cs typeface="Arial"/>
              </a:rPr>
            </a:br>
            <a:r>
              <a:rPr kumimoji="0" lang="en-US" sz="1200" b="0" i="0" u="none" strike="noStrike" kern="1200" cap="none" spc="0" normalizeH="0" baseline="0" noProof="0" dirty="0">
                <a:ln>
                  <a:noFill/>
                </a:ln>
                <a:solidFill>
                  <a:schemeClr val="tx1">
                    <a:lumMod val="85000"/>
                    <a:lumOff val="15000"/>
                  </a:schemeClr>
                </a:solidFill>
                <a:effectLst/>
                <a:uLnTx/>
                <a:uFillTx/>
                <a:latin typeface="Arial"/>
                <a:ea typeface="+mn-ea"/>
                <a:cs typeface="Arial"/>
              </a:rPr>
              <a:t>Copyright </a:t>
            </a:r>
            <a:r>
              <a:rPr kumimoji="0" lang="en-US" sz="1200" b="0" i="0" u="none" strike="noStrike" kern="1200" cap="none" spc="0" normalizeH="0" baseline="0" noProof="0" dirty="0">
                <a:ln>
                  <a:noFill/>
                </a:ln>
                <a:solidFill>
                  <a:schemeClr val="tx1">
                    <a:lumMod val="85000"/>
                    <a:lumOff val="15000"/>
                  </a:schemeClr>
                </a:solidFill>
                <a:effectLst/>
                <a:uLnTx/>
                <a:uFillTx/>
                <a:latin typeface="Arial"/>
                <a:ea typeface="+mn-ea"/>
                <a:cs typeface="Arial"/>
                <a:hlinkClick r:id="rId6"/>
              </a:rPr>
              <a:t>Worksafe Victoria </a:t>
            </a:r>
            <a:r>
              <a:rPr lang="en-AU" sz="1000" dirty="0">
                <a:solidFill>
                  <a:schemeClr val="tx1">
                    <a:lumMod val="85000"/>
                    <a:lumOff val="15000"/>
                  </a:schemeClr>
                </a:solidFill>
              </a:rPr>
              <a:t> </a:t>
            </a:r>
            <a:endParaRPr kumimoji="0" lang="en-US" sz="1000" b="0" i="0" u="none" strike="noStrike" kern="1200" cap="none" spc="0" normalizeH="0" baseline="0" noProof="0" dirty="0">
              <a:ln>
                <a:noFill/>
              </a:ln>
              <a:solidFill>
                <a:schemeClr val="tx1">
                  <a:lumMod val="85000"/>
                  <a:lumOff val="15000"/>
                </a:schemeClr>
              </a:solidFill>
              <a:effectLst/>
              <a:uLnTx/>
              <a:uFillTx/>
              <a:latin typeface="Arial"/>
              <a:ea typeface="+mn-ea"/>
              <a:cs typeface="Arial"/>
            </a:endParaRPr>
          </a:p>
        </p:txBody>
      </p:sp>
    </p:spTree>
    <p:extLst>
      <p:ext uri="{BB962C8B-B14F-4D97-AF65-F5344CB8AC3E}">
        <p14:creationId xmlns:p14="http://schemas.microsoft.com/office/powerpoint/2010/main" val="7758360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13E1E-2755-0F8F-4A2E-04AB4490EF55}"/>
              </a:ext>
            </a:extLst>
          </p:cNvPr>
          <p:cNvSpPr txBox="1">
            <a:spLocks/>
          </p:cNvSpPr>
          <p:nvPr/>
        </p:nvSpPr>
        <p:spPr>
          <a:xfrm>
            <a:off x="482168" y="340138"/>
            <a:ext cx="8229600" cy="96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gn="l"/>
            <a:r>
              <a:rPr lang="en-AU" sz="4000" dirty="0"/>
              <a:t>Video follow up</a:t>
            </a:r>
          </a:p>
        </p:txBody>
      </p:sp>
      <p:sp>
        <p:nvSpPr>
          <p:cNvPr id="4" name="Content Placeholder 3">
            <a:extLst>
              <a:ext uri="{FF2B5EF4-FFF2-40B4-BE49-F238E27FC236}">
                <a16:creationId xmlns:a16="http://schemas.microsoft.com/office/drawing/2014/main" id="{CD0740F5-B63A-241A-90BF-5DBFE695054D}"/>
              </a:ext>
            </a:extLst>
          </p:cNvPr>
          <p:cNvSpPr txBox="1">
            <a:spLocks/>
          </p:cNvSpPr>
          <p:nvPr/>
        </p:nvSpPr>
        <p:spPr>
          <a:xfrm>
            <a:off x="457200" y="1600200"/>
            <a:ext cx="10873946"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50000"/>
              </a:lnSpc>
              <a:buFont typeface="Arial" panose="020B0604020202020204" pitchFamily="34" charset="0"/>
              <a:buChar char="•"/>
            </a:pPr>
            <a:r>
              <a:rPr lang="en-AU" dirty="0"/>
              <a:t>How likely is it that the young worker would speak up or raise concerns?</a:t>
            </a:r>
          </a:p>
          <a:p>
            <a:pPr marL="342900" indent="-342900" algn="l">
              <a:lnSpc>
                <a:spcPct val="150000"/>
              </a:lnSpc>
              <a:buFont typeface="Arial" panose="020B0604020202020204" pitchFamily="34" charset="0"/>
              <a:buChar char="•"/>
            </a:pPr>
            <a:r>
              <a:rPr lang="en-AU" dirty="0"/>
              <a:t>Who has the biggest influence over the young workers’ health and safety at work?</a:t>
            </a:r>
          </a:p>
          <a:p>
            <a:pPr marL="342900" indent="-342900" algn="l">
              <a:lnSpc>
                <a:spcPct val="150000"/>
              </a:lnSpc>
              <a:buFont typeface="Arial" panose="020B0604020202020204" pitchFamily="34" charset="0"/>
              <a:buChar char="•"/>
            </a:pPr>
            <a:r>
              <a:rPr lang="en-AU" dirty="0"/>
              <a:t>What is the key message?</a:t>
            </a:r>
          </a:p>
          <a:p>
            <a:pPr marL="342900" indent="-342900" algn="l">
              <a:buFont typeface="Arial" panose="020B0604020202020204" pitchFamily="34" charset="0"/>
              <a:buChar char="•"/>
            </a:pPr>
            <a:endParaRPr lang="en-AU" dirty="0"/>
          </a:p>
          <a:p>
            <a:endParaRPr lang="en-AU" dirty="0"/>
          </a:p>
          <a:p>
            <a:endParaRPr lang="en-AU" dirty="0"/>
          </a:p>
          <a:p>
            <a:endParaRPr lang="en-AU" dirty="0"/>
          </a:p>
          <a:p>
            <a:endParaRPr lang="en-AU" dirty="0"/>
          </a:p>
        </p:txBody>
      </p:sp>
    </p:spTree>
    <p:extLst>
      <p:ext uri="{BB962C8B-B14F-4D97-AF65-F5344CB8AC3E}">
        <p14:creationId xmlns:p14="http://schemas.microsoft.com/office/powerpoint/2010/main" val="406133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47E12-C917-0517-1428-BA517E3F3ED1}"/>
              </a:ext>
            </a:extLst>
          </p:cNvPr>
          <p:cNvSpPr txBox="1">
            <a:spLocks/>
          </p:cNvSpPr>
          <p:nvPr/>
        </p:nvSpPr>
        <p:spPr>
          <a:xfrm>
            <a:off x="455662" y="1101463"/>
            <a:ext cx="5859216" cy="12756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gn="l"/>
            <a:r>
              <a:rPr lang="en-AU" sz="4000" dirty="0"/>
              <a:t>How to influence the health and safety of young workers</a:t>
            </a:r>
          </a:p>
        </p:txBody>
      </p:sp>
      <p:sp>
        <p:nvSpPr>
          <p:cNvPr id="6" name="TextBox 10">
            <a:extLst>
              <a:ext uri="{FF2B5EF4-FFF2-40B4-BE49-F238E27FC236}">
                <a16:creationId xmlns:a16="http://schemas.microsoft.com/office/drawing/2014/main" id="{9A2F7884-1D63-EC4B-45E4-74D3C3FA8005}"/>
              </a:ext>
            </a:extLst>
          </p:cNvPr>
          <p:cNvSpPr txBox="1">
            <a:spLocks noChangeArrowheads="1"/>
          </p:cNvSpPr>
          <p:nvPr/>
        </p:nvSpPr>
        <p:spPr bwMode="auto">
          <a:xfrm>
            <a:off x="3578574" y="2825193"/>
            <a:ext cx="2149896" cy="1169551"/>
          </a:xfrm>
          <a:prstGeom prst="rect">
            <a:avLst/>
          </a:prstGeom>
          <a:solidFill>
            <a:srgbClr val="4D4D4D"/>
          </a:solidFill>
          <a:ln>
            <a:noFill/>
          </a:ln>
        </p:spPr>
        <p:style>
          <a:lnRef idx="3">
            <a:schemeClr val="lt1"/>
          </a:lnRef>
          <a:fillRef idx="1">
            <a:schemeClr val="accent6"/>
          </a:fillRef>
          <a:effectRef idx="1">
            <a:schemeClr val="accent6"/>
          </a:effectRef>
          <a:fontRef idx="minor">
            <a:schemeClr val="lt1"/>
          </a:fontRef>
        </p:style>
        <p:txBody>
          <a:bodyPr wrap="square" lIns="252000" rIns="252000">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AU" altLang="en-US" sz="1400" dirty="0">
                <a:solidFill>
                  <a:schemeClr val="bg1"/>
                </a:solidFill>
              </a:rPr>
              <a:t>Organisational values</a:t>
            </a:r>
          </a:p>
          <a:p>
            <a:pPr eaLnBrk="1" hangingPunct="1">
              <a:buFont typeface="Arial" panose="020B0604020202020204" pitchFamily="34" charset="0"/>
              <a:buChar char="•"/>
            </a:pPr>
            <a:r>
              <a:rPr lang="en-AU" altLang="en-US" sz="1400" dirty="0">
                <a:solidFill>
                  <a:schemeClr val="bg1"/>
                </a:solidFill>
              </a:rPr>
              <a:t>Leadership</a:t>
            </a:r>
          </a:p>
          <a:p>
            <a:pPr eaLnBrk="1" hangingPunct="1">
              <a:buFont typeface="Arial" panose="020B0604020202020204" pitchFamily="34" charset="0"/>
              <a:buChar char="•"/>
            </a:pPr>
            <a:r>
              <a:rPr lang="en-AU" altLang="en-US" sz="1400" dirty="0">
                <a:solidFill>
                  <a:schemeClr val="bg1"/>
                </a:solidFill>
              </a:rPr>
              <a:t>Consultation and communication</a:t>
            </a:r>
          </a:p>
        </p:txBody>
      </p:sp>
      <p:sp>
        <p:nvSpPr>
          <p:cNvPr id="7" name="TextBox 6">
            <a:extLst>
              <a:ext uri="{FF2B5EF4-FFF2-40B4-BE49-F238E27FC236}">
                <a16:creationId xmlns:a16="http://schemas.microsoft.com/office/drawing/2014/main" id="{0AAE2DE5-A167-B2DA-3744-4EEEFFEEF382}"/>
              </a:ext>
            </a:extLst>
          </p:cNvPr>
          <p:cNvSpPr txBox="1">
            <a:spLocks noChangeArrowheads="1"/>
          </p:cNvSpPr>
          <p:nvPr/>
        </p:nvSpPr>
        <p:spPr bwMode="auto">
          <a:xfrm>
            <a:off x="6386886" y="5330702"/>
            <a:ext cx="2860306" cy="954107"/>
          </a:xfrm>
          <a:prstGeom prst="rect">
            <a:avLst/>
          </a:prstGeom>
          <a:solidFill>
            <a:srgbClr val="4D4D4D"/>
          </a:solidFill>
          <a:ln>
            <a:noFill/>
          </a:ln>
        </p:spPr>
        <p:style>
          <a:lnRef idx="3">
            <a:schemeClr val="lt1"/>
          </a:lnRef>
          <a:fillRef idx="1">
            <a:schemeClr val="accent6"/>
          </a:fillRef>
          <a:effectRef idx="1">
            <a:schemeClr val="accent6"/>
          </a:effectRef>
          <a:fontRef idx="minor">
            <a:schemeClr val="lt1"/>
          </a:fontRef>
        </p:style>
        <p:txBody>
          <a:bodyPr wrap="square" lIns="252000" rIns="252000">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AU" altLang="en-US" sz="1400" dirty="0">
                <a:solidFill>
                  <a:schemeClr val="bg1"/>
                </a:solidFill>
              </a:rPr>
              <a:t>Induction and training</a:t>
            </a:r>
          </a:p>
          <a:p>
            <a:pPr eaLnBrk="1" hangingPunct="1">
              <a:buFont typeface="Arial" panose="020B0604020202020204" pitchFamily="34" charset="0"/>
              <a:buChar char="•"/>
            </a:pPr>
            <a:r>
              <a:rPr lang="en-AU" altLang="en-US" sz="1400" dirty="0">
                <a:solidFill>
                  <a:schemeClr val="bg1"/>
                </a:solidFill>
              </a:rPr>
              <a:t>Supervision and feedback</a:t>
            </a:r>
          </a:p>
          <a:p>
            <a:pPr eaLnBrk="1" hangingPunct="1">
              <a:buFont typeface="Arial" panose="020B0604020202020204" pitchFamily="34" charset="0"/>
              <a:buChar char="•"/>
            </a:pPr>
            <a:r>
              <a:rPr lang="en-AU" altLang="en-US" sz="1400" dirty="0">
                <a:solidFill>
                  <a:schemeClr val="bg1"/>
                </a:solidFill>
              </a:rPr>
              <a:t>Social support and mentoring</a:t>
            </a:r>
          </a:p>
        </p:txBody>
      </p:sp>
      <p:sp>
        <p:nvSpPr>
          <p:cNvPr id="8" name="TextBox 10">
            <a:extLst>
              <a:ext uri="{FF2B5EF4-FFF2-40B4-BE49-F238E27FC236}">
                <a16:creationId xmlns:a16="http://schemas.microsoft.com/office/drawing/2014/main" id="{3D2635A1-A5C9-0CC1-D2C4-BDEEFFA5966F}"/>
              </a:ext>
            </a:extLst>
          </p:cNvPr>
          <p:cNvSpPr txBox="1">
            <a:spLocks noChangeArrowheads="1"/>
          </p:cNvSpPr>
          <p:nvPr/>
        </p:nvSpPr>
        <p:spPr bwMode="auto">
          <a:xfrm>
            <a:off x="6602910" y="860689"/>
            <a:ext cx="2232248" cy="738664"/>
          </a:xfrm>
          <a:prstGeom prst="rect">
            <a:avLst/>
          </a:prstGeom>
          <a:solidFill>
            <a:srgbClr val="4D4D4D"/>
          </a:solidFill>
          <a:ln>
            <a:noFill/>
          </a:ln>
        </p:spPr>
        <p:style>
          <a:lnRef idx="3">
            <a:schemeClr val="lt1"/>
          </a:lnRef>
          <a:fillRef idx="1">
            <a:schemeClr val="accent6"/>
          </a:fillRef>
          <a:effectRef idx="1">
            <a:schemeClr val="accent6"/>
          </a:effectRef>
          <a:fontRef idx="minor">
            <a:schemeClr val="lt1"/>
          </a:fontRef>
        </p:style>
        <p:txBody>
          <a:bodyPr wrap="square" lIns="252000" rIns="252000">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AU" altLang="en-US" sz="1400" dirty="0">
                <a:solidFill>
                  <a:schemeClr val="bg1"/>
                </a:solidFill>
              </a:rPr>
              <a:t>Risk profile</a:t>
            </a:r>
          </a:p>
          <a:p>
            <a:pPr eaLnBrk="1" hangingPunct="1">
              <a:buFont typeface="Arial" panose="020B0604020202020204" pitchFamily="34" charset="0"/>
              <a:buChar char="•"/>
            </a:pPr>
            <a:r>
              <a:rPr lang="en-AU" altLang="en-US" sz="1400" dirty="0">
                <a:solidFill>
                  <a:schemeClr val="bg1"/>
                </a:solidFill>
              </a:rPr>
              <a:t>Peer influence</a:t>
            </a:r>
          </a:p>
          <a:p>
            <a:pPr eaLnBrk="1" hangingPunct="1">
              <a:buFont typeface="Arial" panose="020B0604020202020204" pitchFamily="34" charset="0"/>
              <a:buChar char="•"/>
            </a:pPr>
            <a:r>
              <a:rPr lang="en-AU" altLang="en-US" sz="1400" dirty="0">
                <a:solidFill>
                  <a:schemeClr val="bg1"/>
                </a:solidFill>
              </a:rPr>
              <a:t>Risk-taking</a:t>
            </a:r>
            <a:endParaRPr lang="en-AU" altLang="en-US" dirty="0">
              <a:solidFill>
                <a:schemeClr val="bg1"/>
              </a:solidFill>
            </a:endParaRPr>
          </a:p>
        </p:txBody>
      </p:sp>
      <p:sp>
        <p:nvSpPr>
          <p:cNvPr id="9" name="TextBox 10">
            <a:extLst>
              <a:ext uri="{FF2B5EF4-FFF2-40B4-BE49-F238E27FC236}">
                <a16:creationId xmlns:a16="http://schemas.microsoft.com/office/drawing/2014/main" id="{25E56BE7-4BA8-E96C-B11A-089030667CCF}"/>
              </a:ext>
            </a:extLst>
          </p:cNvPr>
          <p:cNvSpPr txBox="1">
            <a:spLocks noChangeArrowheads="1"/>
          </p:cNvSpPr>
          <p:nvPr/>
        </p:nvSpPr>
        <p:spPr bwMode="auto">
          <a:xfrm>
            <a:off x="9627246" y="2825192"/>
            <a:ext cx="2160240" cy="1169551"/>
          </a:xfrm>
          <a:prstGeom prst="rect">
            <a:avLst/>
          </a:prstGeom>
          <a:solidFill>
            <a:srgbClr val="4D4D4D"/>
          </a:solidFill>
          <a:ln>
            <a:noFill/>
          </a:ln>
        </p:spPr>
        <p:style>
          <a:lnRef idx="3">
            <a:schemeClr val="lt1"/>
          </a:lnRef>
          <a:fillRef idx="1">
            <a:schemeClr val="accent6"/>
          </a:fillRef>
          <a:effectRef idx="1">
            <a:schemeClr val="accent6"/>
          </a:effectRef>
          <a:fontRef idx="minor">
            <a:schemeClr val="lt1"/>
          </a:fontRef>
        </p:style>
        <p:txBody>
          <a:bodyPr wrap="square" lIns="252000" rIns="252000">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AU" altLang="en-US" sz="1400" dirty="0">
                <a:solidFill>
                  <a:schemeClr val="bg1"/>
                </a:solidFill>
              </a:rPr>
              <a:t>Risk management capability</a:t>
            </a:r>
          </a:p>
          <a:p>
            <a:pPr eaLnBrk="1" hangingPunct="1">
              <a:buFont typeface="Arial" panose="020B0604020202020204" pitchFamily="34" charset="0"/>
              <a:buChar char="•"/>
            </a:pPr>
            <a:r>
              <a:rPr lang="en-AU" altLang="en-US" sz="1400" dirty="0">
                <a:solidFill>
                  <a:schemeClr val="bg1"/>
                </a:solidFill>
              </a:rPr>
              <a:t>Education and training programs</a:t>
            </a:r>
          </a:p>
          <a:p>
            <a:pPr eaLnBrk="1" hangingPunct="1">
              <a:buFont typeface="Arial" panose="020B0604020202020204" pitchFamily="34" charset="0"/>
              <a:buChar char="•"/>
            </a:pPr>
            <a:r>
              <a:rPr lang="en-AU" altLang="en-US" sz="1400" dirty="0">
                <a:solidFill>
                  <a:schemeClr val="bg1"/>
                </a:solidFill>
              </a:rPr>
              <a:t>Work experience</a:t>
            </a:r>
          </a:p>
        </p:txBody>
      </p:sp>
      <p:pic>
        <p:nvPicPr>
          <p:cNvPr id="10" name="Picture 9">
            <a:extLst>
              <a:ext uri="{FF2B5EF4-FFF2-40B4-BE49-F238E27FC236}">
                <a16:creationId xmlns:a16="http://schemas.microsoft.com/office/drawing/2014/main" id="{26A1FB58-F78C-B018-2B55-8EE93B26A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4638" y="1230021"/>
            <a:ext cx="6706566" cy="4739200"/>
          </a:xfrm>
          <a:prstGeom prst="rect">
            <a:avLst/>
          </a:prstGeom>
        </p:spPr>
      </p:pic>
    </p:spTree>
    <p:extLst>
      <p:ext uri="{BB962C8B-B14F-4D97-AF65-F5344CB8AC3E}">
        <p14:creationId xmlns:p14="http://schemas.microsoft.com/office/powerpoint/2010/main" val="4108471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47E12-C917-0517-1428-BA517E3F3ED1}"/>
              </a:ext>
            </a:extLst>
          </p:cNvPr>
          <p:cNvSpPr txBox="1">
            <a:spLocks/>
          </p:cNvSpPr>
          <p:nvPr/>
        </p:nvSpPr>
        <p:spPr>
          <a:xfrm>
            <a:off x="527670" y="114075"/>
            <a:ext cx="5859216" cy="12756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gn="l"/>
            <a:r>
              <a:rPr lang="en-AU" sz="4000" dirty="0"/>
              <a:t>Mind and body</a:t>
            </a:r>
          </a:p>
        </p:txBody>
      </p:sp>
      <p:sp>
        <p:nvSpPr>
          <p:cNvPr id="3" name="Content Placeholder 6">
            <a:extLst>
              <a:ext uri="{FF2B5EF4-FFF2-40B4-BE49-F238E27FC236}">
                <a16:creationId xmlns:a16="http://schemas.microsoft.com/office/drawing/2014/main" id="{17AF36D1-2D1B-8021-1A17-014E9847209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AU" altLang="en-US" dirty="0">
                <a:solidFill>
                  <a:schemeClr val="tx1">
                    <a:lumMod val="85000"/>
                    <a:lumOff val="15000"/>
                  </a:schemeClr>
                </a:solidFill>
                <a:latin typeface="+mn-lt"/>
              </a:rPr>
              <a:t>Risk profile</a:t>
            </a:r>
            <a:br>
              <a:rPr lang="en-AU" altLang="en-US" dirty="0">
                <a:solidFill>
                  <a:schemeClr val="tx1">
                    <a:lumMod val="85000"/>
                    <a:lumOff val="15000"/>
                  </a:schemeClr>
                </a:solidFill>
                <a:latin typeface="+mn-lt"/>
              </a:rPr>
            </a:br>
            <a:endParaRPr lang="en-AU" altLang="en-US" dirty="0">
              <a:solidFill>
                <a:schemeClr val="tx1">
                  <a:lumMod val="85000"/>
                  <a:lumOff val="15000"/>
                </a:schemeClr>
              </a:solidFill>
              <a:latin typeface="+mn-lt"/>
            </a:endParaRPr>
          </a:p>
          <a:p>
            <a:pPr marL="914400" lvl="1" indent="-457200" algn="l">
              <a:buFont typeface="Arial" panose="020B0604020202020204" pitchFamily="34" charset="0"/>
              <a:buChar char="•"/>
            </a:pPr>
            <a:r>
              <a:rPr lang="en-AU" altLang="en-US" sz="2400" dirty="0">
                <a:solidFill>
                  <a:schemeClr val="tx1">
                    <a:lumMod val="85000"/>
                    <a:lumOff val="15000"/>
                  </a:schemeClr>
                </a:solidFill>
              </a:rPr>
              <a:t>Inexperience</a:t>
            </a:r>
          </a:p>
          <a:p>
            <a:pPr marL="914400" lvl="1" indent="-457200" algn="l">
              <a:buFont typeface="Arial" panose="020B0604020202020204" pitchFamily="34" charset="0"/>
              <a:buChar char="•"/>
            </a:pPr>
            <a:r>
              <a:rPr lang="en-AU" altLang="en-US" sz="2400" dirty="0">
                <a:solidFill>
                  <a:schemeClr val="tx1">
                    <a:lumMod val="85000"/>
                    <a:lumOff val="15000"/>
                  </a:schemeClr>
                </a:solidFill>
              </a:rPr>
              <a:t>Development (physical, social, intellectual)</a:t>
            </a:r>
          </a:p>
          <a:p>
            <a:pPr marL="914400" lvl="1" indent="-457200" algn="l">
              <a:buFont typeface="Arial" panose="020B0604020202020204" pitchFamily="34" charset="0"/>
              <a:buChar char="•"/>
            </a:pPr>
            <a:r>
              <a:rPr lang="en-AU" altLang="en-US" sz="2400" dirty="0">
                <a:solidFill>
                  <a:schemeClr val="tx1">
                    <a:lumMod val="85000"/>
                    <a:lumOff val="15000"/>
                  </a:schemeClr>
                </a:solidFill>
              </a:rPr>
              <a:t>Generational </a:t>
            </a:r>
            <a:br>
              <a:rPr lang="en-AU" altLang="en-US" sz="2400" dirty="0">
                <a:solidFill>
                  <a:schemeClr val="tx1">
                    <a:lumMod val="85000"/>
                    <a:lumOff val="15000"/>
                  </a:schemeClr>
                </a:solidFill>
              </a:rPr>
            </a:br>
            <a:endParaRPr lang="en-AU" altLang="en-US" sz="2400" dirty="0">
              <a:solidFill>
                <a:schemeClr val="tx1">
                  <a:lumMod val="85000"/>
                  <a:lumOff val="15000"/>
                </a:schemeClr>
              </a:solidFill>
            </a:endParaRPr>
          </a:p>
          <a:p>
            <a:pPr marL="342900" indent="-342900" algn="l">
              <a:buFont typeface="Arial" panose="020B0604020202020204" pitchFamily="34" charset="0"/>
              <a:buChar char="•"/>
            </a:pPr>
            <a:r>
              <a:rPr lang="en-AU" altLang="en-US" dirty="0">
                <a:solidFill>
                  <a:schemeClr val="tx1">
                    <a:lumMod val="85000"/>
                    <a:lumOff val="15000"/>
                  </a:schemeClr>
                </a:solidFill>
                <a:latin typeface="+mn-lt"/>
              </a:rPr>
              <a:t>Peer influence</a:t>
            </a:r>
            <a:br>
              <a:rPr lang="en-AU" altLang="en-US" dirty="0">
                <a:solidFill>
                  <a:schemeClr val="tx1">
                    <a:lumMod val="85000"/>
                    <a:lumOff val="15000"/>
                  </a:schemeClr>
                </a:solidFill>
                <a:latin typeface="+mn-lt"/>
              </a:rPr>
            </a:br>
            <a:endParaRPr lang="en-AU" altLang="en-US" dirty="0">
              <a:solidFill>
                <a:schemeClr val="tx1">
                  <a:lumMod val="85000"/>
                  <a:lumOff val="15000"/>
                </a:schemeClr>
              </a:solidFill>
              <a:latin typeface="+mn-lt"/>
            </a:endParaRPr>
          </a:p>
          <a:p>
            <a:pPr marL="342900" indent="-342900" algn="l">
              <a:buFont typeface="Arial" panose="020B0604020202020204" pitchFamily="34" charset="0"/>
              <a:buChar char="•"/>
            </a:pPr>
            <a:r>
              <a:rPr lang="en-AU" altLang="en-US" dirty="0">
                <a:solidFill>
                  <a:schemeClr val="tx1">
                    <a:lumMod val="85000"/>
                    <a:lumOff val="15000"/>
                  </a:schemeClr>
                </a:solidFill>
                <a:latin typeface="+mn-lt"/>
              </a:rPr>
              <a:t>Risk-taking</a:t>
            </a:r>
          </a:p>
          <a:p>
            <a:endParaRPr lang="en-US" dirty="0"/>
          </a:p>
        </p:txBody>
      </p:sp>
      <p:pic>
        <p:nvPicPr>
          <p:cNvPr id="4" name="Picture 3">
            <a:extLst>
              <a:ext uri="{FF2B5EF4-FFF2-40B4-BE49-F238E27FC236}">
                <a16:creationId xmlns:a16="http://schemas.microsoft.com/office/drawing/2014/main" id="{E74FAA57-4FA2-B57F-28D0-BE743E30E5E4}"/>
              </a:ext>
            </a:extLst>
          </p:cNvPr>
          <p:cNvPicPr>
            <a:picLocks noChangeAspect="1"/>
          </p:cNvPicPr>
          <p:nvPr/>
        </p:nvPicPr>
        <p:blipFill rotWithShape="1">
          <a:blip r:embed="rId3">
            <a:extLst>
              <a:ext uri="{28A0092B-C50C-407E-A947-70E740481C1C}">
                <a14:useLocalDpi xmlns:a14="http://schemas.microsoft.com/office/drawing/2010/main" val="0"/>
              </a:ext>
            </a:extLst>
          </a:blip>
          <a:srcRect l="21793" r="16589"/>
          <a:stretch/>
        </p:blipFill>
        <p:spPr>
          <a:xfrm>
            <a:off x="7053228" y="999983"/>
            <a:ext cx="4763665" cy="5463055"/>
          </a:xfrm>
          <a:prstGeom prst="rect">
            <a:avLst/>
          </a:prstGeom>
        </p:spPr>
      </p:pic>
    </p:spTree>
    <p:extLst>
      <p:ext uri="{BB962C8B-B14F-4D97-AF65-F5344CB8AC3E}">
        <p14:creationId xmlns:p14="http://schemas.microsoft.com/office/powerpoint/2010/main" val="203200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47E12-C917-0517-1428-BA517E3F3ED1}"/>
              </a:ext>
            </a:extLst>
          </p:cNvPr>
          <p:cNvSpPr txBox="1">
            <a:spLocks/>
          </p:cNvSpPr>
          <p:nvPr/>
        </p:nvSpPr>
        <p:spPr>
          <a:xfrm>
            <a:off x="527670" y="114075"/>
            <a:ext cx="5859216" cy="12756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gn="l"/>
            <a:r>
              <a:rPr lang="en-AU" sz="4000" dirty="0"/>
              <a:t>Education and learning</a:t>
            </a:r>
          </a:p>
        </p:txBody>
      </p:sp>
      <p:sp>
        <p:nvSpPr>
          <p:cNvPr id="3" name="Content Placeholder 6">
            <a:extLst>
              <a:ext uri="{FF2B5EF4-FFF2-40B4-BE49-F238E27FC236}">
                <a16:creationId xmlns:a16="http://schemas.microsoft.com/office/drawing/2014/main" id="{17AF36D1-2D1B-8021-1A17-014E9847209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eaLnBrk="1" hangingPunct="1">
              <a:buFont typeface="Arial" panose="020B0604020202020204" pitchFamily="34" charset="0"/>
              <a:buChar char="•"/>
            </a:pPr>
            <a:endParaRPr lang="en-AU" altLang="en-US" sz="2400" dirty="0">
              <a:solidFill>
                <a:schemeClr val="tx1">
                  <a:lumMod val="85000"/>
                  <a:lumOff val="15000"/>
                </a:schemeClr>
              </a:solidFill>
            </a:endParaRPr>
          </a:p>
          <a:p>
            <a:pPr marL="342900" indent="-342900" algn="l" eaLnBrk="1" hangingPunct="1">
              <a:buFont typeface="Arial" panose="020B0604020202020204" pitchFamily="34" charset="0"/>
              <a:buChar char="•"/>
            </a:pPr>
            <a:r>
              <a:rPr lang="en-AU" altLang="en-US" sz="2400" dirty="0">
                <a:solidFill>
                  <a:schemeClr val="tx1">
                    <a:lumMod val="85000"/>
                    <a:lumOff val="15000"/>
                  </a:schemeClr>
                </a:solidFill>
              </a:rPr>
              <a:t>Education and training programs</a:t>
            </a:r>
            <a:br>
              <a:rPr lang="en-AU" altLang="en-US" sz="2400" dirty="0">
                <a:solidFill>
                  <a:schemeClr val="tx1">
                    <a:lumMod val="85000"/>
                    <a:lumOff val="15000"/>
                  </a:schemeClr>
                </a:solidFill>
              </a:rPr>
            </a:br>
            <a:endParaRPr lang="en-AU" altLang="en-US" sz="2400" dirty="0">
              <a:solidFill>
                <a:schemeClr val="tx1">
                  <a:lumMod val="85000"/>
                  <a:lumOff val="15000"/>
                </a:schemeClr>
              </a:solidFill>
            </a:endParaRPr>
          </a:p>
          <a:p>
            <a:pPr marL="342900" indent="-342900" algn="l" eaLnBrk="1" hangingPunct="1">
              <a:buFont typeface="Arial" panose="020B0604020202020204" pitchFamily="34" charset="0"/>
              <a:buChar char="•"/>
            </a:pPr>
            <a:r>
              <a:rPr lang="en-AU" altLang="en-US" sz="2400" dirty="0">
                <a:solidFill>
                  <a:schemeClr val="tx1">
                    <a:lumMod val="85000"/>
                    <a:lumOff val="15000"/>
                  </a:schemeClr>
                </a:solidFill>
              </a:rPr>
              <a:t>Risk management capability</a:t>
            </a:r>
            <a:br>
              <a:rPr lang="en-AU" altLang="en-US" sz="2400" dirty="0">
                <a:solidFill>
                  <a:schemeClr val="tx1">
                    <a:lumMod val="85000"/>
                    <a:lumOff val="15000"/>
                  </a:schemeClr>
                </a:solidFill>
              </a:rPr>
            </a:br>
            <a:endParaRPr lang="en-AU" altLang="en-US" sz="2400" dirty="0">
              <a:solidFill>
                <a:schemeClr val="tx1">
                  <a:lumMod val="85000"/>
                  <a:lumOff val="15000"/>
                </a:schemeClr>
              </a:solidFill>
            </a:endParaRPr>
          </a:p>
          <a:p>
            <a:pPr marL="342900" indent="-342900" algn="l" eaLnBrk="1" hangingPunct="1">
              <a:buFont typeface="Arial" panose="020B0604020202020204" pitchFamily="34" charset="0"/>
              <a:buChar char="•"/>
            </a:pPr>
            <a:r>
              <a:rPr lang="en-AU" altLang="en-US" sz="2400" dirty="0">
                <a:solidFill>
                  <a:schemeClr val="tx1">
                    <a:lumMod val="85000"/>
                    <a:lumOff val="15000"/>
                  </a:schemeClr>
                </a:solidFill>
              </a:rPr>
              <a:t>Work experience</a:t>
            </a:r>
          </a:p>
          <a:p>
            <a:endParaRPr lang="en-US" dirty="0"/>
          </a:p>
        </p:txBody>
      </p:sp>
      <p:pic>
        <p:nvPicPr>
          <p:cNvPr id="5" name="Picture 4">
            <a:extLst>
              <a:ext uri="{FF2B5EF4-FFF2-40B4-BE49-F238E27FC236}">
                <a16:creationId xmlns:a16="http://schemas.microsoft.com/office/drawing/2014/main" id="{722E0400-B3CC-4B34-C892-8133BA886B8F}"/>
              </a:ext>
            </a:extLst>
          </p:cNvPr>
          <p:cNvPicPr>
            <a:picLocks noChangeAspect="1"/>
          </p:cNvPicPr>
          <p:nvPr/>
        </p:nvPicPr>
        <p:blipFill rotWithShape="1">
          <a:blip r:embed="rId3">
            <a:extLst>
              <a:ext uri="{28A0092B-C50C-407E-A947-70E740481C1C}">
                <a14:useLocalDpi xmlns:a14="http://schemas.microsoft.com/office/drawing/2010/main" val="0"/>
              </a:ext>
            </a:extLst>
          </a:blip>
          <a:srcRect l="24945" t="7512" r="17719"/>
          <a:stretch/>
        </p:blipFill>
        <p:spPr>
          <a:xfrm>
            <a:off x="7250734" y="913496"/>
            <a:ext cx="4413596" cy="5031007"/>
          </a:xfrm>
          <a:prstGeom prst="rect">
            <a:avLst/>
          </a:prstGeom>
        </p:spPr>
      </p:pic>
    </p:spTree>
    <p:extLst>
      <p:ext uri="{BB962C8B-B14F-4D97-AF65-F5344CB8AC3E}">
        <p14:creationId xmlns:p14="http://schemas.microsoft.com/office/powerpoint/2010/main" val="2251917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47E12-C917-0517-1428-BA517E3F3ED1}"/>
              </a:ext>
            </a:extLst>
          </p:cNvPr>
          <p:cNvSpPr txBox="1">
            <a:spLocks/>
          </p:cNvSpPr>
          <p:nvPr/>
        </p:nvSpPr>
        <p:spPr>
          <a:xfrm>
            <a:off x="527670" y="114075"/>
            <a:ext cx="5859216" cy="12756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gn="l"/>
            <a:r>
              <a:rPr lang="en-AU" sz="4000" dirty="0"/>
              <a:t>Work design</a:t>
            </a:r>
          </a:p>
        </p:txBody>
      </p:sp>
      <p:sp>
        <p:nvSpPr>
          <p:cNvPr id="3" name="Content Placeholder 6">
            <a:extLst>
              <a:ext uri="{FF2B5EF4-FFF2-40B4-BE49-F238E27FC236}">
                <a16:creationId xmlns:a16="http://schemas.microsoft.com/office/drawing/2014/main" id="{17AF36D1-2D1B-8021-1A17-014E9847209F}"/>
              </a:ext>
            </a:extLst>
          </p:cNvPr>
          <p:cNvSpPr txBox="1">
            <a:spLocks/>
          </p:cNvSpPr>
          <p:nvPr/>
        </p:nvSpPr>
        <p:spPr>
          <a:xfrm>
            <a:off x="457199" y="1600200"/>
            <a:ext cx="9045615"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eaLnBrk="1" hangingPunct="1">
              <a:buFont typeface="Arial" panose="020B0604020202020204" pitchFamily="34" charset="0"/>
              <a:buChar char="•"/>
            </a:pPr>
            <a:endParaRPr lang="en-AU" altLang="en-US" dirty="0">
              <a:solidFill>
                <a:schemeClr val="tx1">
                  <a:lumMod val="85000"/>
                  <a:lumOff val="15000"/>
                </a:schemeClr>
              </a:solidFill>
            </a:endParaRPr>
          </a:p>
          <a:p>
            <a:pPr marL="342900" indent="-342900" algn="l" eaLnBrk="1" hangingPunct="1">
              <a:buFont typeface="Arial" panose="020B0604020202020204" pitchFamily="34" charset="0"/>
              <a:buChar char="•"/>
            </a:pPr>
            <a:r>
              <a:rPr lang="en-AU" altLang="en-US" dirty="0">
                <a:solidFill>
                  <a:schemeClr val="tx1">
                    <a:lumMod val="85000"/>
                    <a:lumOff val="15000"/>
                  </a:schemeClr>
                </a:solidFill>
              </a:rPr>
              <a:t>Induction and training</a:t>
            </a:r>
            <a:br>
              <a:rPr lang="en-AU" altLang="en-US" dirty="0">
                <a:solidFill>
                  <a:schemeClr val="tx1">
                    <a:lumMod val="85000"/>
                    <a:lumOff val="15000"/>
                  </a:schemeClr>
                </a:solidFill>
              </a:rPr>
            </a:br>
            <a:endParaRPr lang="en-AU" altLang="en-US" dirty="0">
              <a:solidFill>
                <a:schemeClr val="tx1">
                  <a:lumMod val="85000"/>
                  <a:lumOff val="15000"/>
                </a:schemeClr>
              </a:solidFill>
            </a:endParaRPr>
          </a:p>
          <a:p>
            <a:pPr marL="342900" indent="-342900" algn="l" eaLnBrk="1" hangingPunct="1">
              <a:buFont typeface="Arial" panose="020B0604020202020204" pitchFamily="34" charset="0"/>
              <a:buChar char="•"/>
            </a:pPr>
            <a:r>
              <a:rPr lang="en-AU" altLang="en-US" dirty="0">
                <a:solidFill>
                  <a:schemeClr val="tx1">
                    <a:lumMod val="85000"/>
                    <a:lumOff val="15000"/>
                  </a:schemeClr>
                </a:solidFill>
              </a:rPr>
              <a:t>Supervision and feedback</a:t>
            </a:r>
          </a:p>
          <a:p>
            <a:pPr marL="342900" indent="-342900" algn="l" eaLnBrk="1" hangingPunct="1">
              <a:buFont typeface="Arial" panose="020B0604020202020204" pitchFamily="34" charset="0"/>
              <a:buChar char="•"/>
            </a:pPr>
            <a:endParaRPr lang="en-AU" altLang="en-US" dirty="0">
              <a:solidFill>
                <a:schemeClr val="tx1">
                  <a:lumMod val="85000"/>
                  <a:lumOff val="15000"/>
                </a:schemeClr>
              </a:solidFill>
            </a:endParaRPr>
          </a:p>
          <a:p>
            <a:pPr marL="342900" indent="-342900" algn="l" eaLnBrk="1" hangingPunct="1">
              <a:buFont typeface="Arial" panose="020B0604020202020204" pitchFamily="34" charset="0"/>
              <a:buChar char="•"/>
            </a:pPr>
            <a:r>
              <a:rPr lang="en-AU" altLang="en-US" dirty="0">
                <a:solidFill>
                  <a:schemeClr val="tx1">
                    <a:lumMod val="85000"/>
                    <a:lumOff val="15000"/>
                  </a:schemeClr>
                </a:solidFill>
              </a:rPr>
              <a:t>Social support and mentoring</a:t>
            </a:r>
          </a:p>
          <a:p>
            <a:endParaRPr lang="en-US" dirty="0"/>
          </a:p>
        </p:txBody>
      </p:sp>
      <p:pic>
        <p:nvPicPr>
          <p:cNvPr id="4" name="Picture 3">
            <a:extLst>
              <a:ext uri="{FF2B5EF4-FFF2-40B4-BE49-F238E27FC236}">
                <a16:creationId xmlns:a16="http://schemas.microsoft.com/office/drawing/2014/main" id="{788F30B4-23E9-4A72-AE03-923856E40ADC}"/>
              </a:ext>
            </a:extLst>
          </p:cNvPr>
          <p:cNvPicPr>
            <a:picLocks noChangeAspect="1"/>
          </p:cNvPicPr>
          <p:nvPr/>
        </p:nvPicPr>
        <p:blipFill rotWithShape="1">
          <a:blip r:embed="rId3">
            <a:extLst>
              <a:ext uri="{28A0092B-C50C-407E-A947-70E740481C1C}">
                <a14:useLocalDpi xmlns:a14="http://schemas.microsoft.com/office/drawing/2010/main" val="0"/>
              </a:ext>
            </a:extLst>
          </a:blip>
          <a:srcRect l="23245" r="19063"/>
          <a:stretch/>
        </p:blipFill>
        <p:spPr>
          <a:xfrm>
            <a:off x="6902406" y="751919"/>
            <a:ext cx="4460195" cy="5463055"/>
          </a:xfrm>
          <a:prstGeom prst="rect">
            <a:avLst/>
          </a:prstGeom>
        </p:spPr>
      </p:pic>
    </p:spTree>
    <p:extLst>
      <p:ext uri="{BB962C8B-B14F-4D97-AF65-F5344CB8AC3E}">
        <p14:creationId xmlns:p14="http://schemas.microsoft.com/office/powerpoint/2010/main" val="805166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8E33-F081-1BE8-1393-07B82784DFD0}"/>
              </a:ext>
            </a:extLst>
          </p:cNvPr>
          <p:cNvSpPr txBox="1">
            <a:spLocks/>
          </p:cNvSpPr>
          <p:nvPr/>
        </p:nvSpPr>
        <p:spPr>
          <a:xfrm>
            <a:off x="524311" y="528534"/>
            <a:ext cx="10354971" cy="12228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000" b="0" i="0" u="none" strike="noStrike" kern="1200" cap="none" spc="0" normalizeH="0" baseline="0" noProof="0" dirty="0">
                <a:ln>
                  <a:noFill/>
                </a:ln>
                <a:solidFill>
                  <a:prstClr val="black"/>
                </a:solidFill>
                <a:effectLst/>
                <a:uLnTx/>
                <a:uFillTx/>
                <a:latin typeface="Arial" panose="020B0604020202020204"/>
                <a:ea typeface="+mj-ea"/>
                <a:cs typeface="Arial" panose="020B0604020202020204" pitchFamily="34" charset="0"/>
              </a:rPr>
              <a:t>The right start – building safe work for young workers</a:t>
            </a:r>
          </a:p>
        </p:txBody>
      </p:sp>
      <p:sp>
        <p:nvSpPr>
          <p:cNvPr id="5" name="Rectangle 4">
            <a:hlinkClick r:id="rId3"/>
            <a:extLst>
              <a:ext uri="{FF2B5EF4-FFF2-40B4-BE49-F238E27FC236}">
                <a16:creationId xmlns:a16="http://schemas.microsoft.com/office/drawing/2014/main" id="{7BC7B968-CD85-096F-038F-40222C8F5B69}"/>
              </a:ext>
            </a:extLst>
          </p:cNvPr>
          <p:cNvSpPr/>
          <p:nvPr/>
        </p:nvSpPr>
        <p:spPr>
          <a:xfrm>
            <a:off x="8722911" y="3589792"/>
            <a:ext cx="318507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1" u="none" strike="noStrike" kern="1200" cap="none" spc="0" normalizeH="0" baseline="0" noProof="0" dirty="0">
                <a:ln>
                  <a:noFill/>
                </a:ln>
                <a:solidFill>
                  <a:prstClr val="black"/>
                </a:solidFill>
                <a:effectLst/>
                <a:uLnTx/>
                <a:uFillTx/>
                <a:latin typeface="Arial" panose="020B0604020202020204"/>
                <a:ea typeface="+mn-ea"/>
                <a:cs typeface="+mn-cs"/>
                <a:hlinkClick r:id="rId4"/>
              </a:rPr>
              <a:t>Watch ‘The right start’ film</a:t>
            </a:r>
            <a:endParaRPr kumimoji="0" lang="en-AU" sz="1400" b="1" i="1"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4" name="Picture 3">
            <a:hlinkClick r:id="rId4"/>
            <a:extLst>
              <a:ext uri="{FF2B5EF4-FFF2-40B4-BE49-F238E27FC236}">
                <a16:creationId xmlns:a16="http://schemas.microsoft.com/office/drawing/2014/main" id="{B23169DE-269B-5642-2066-011EEB066D6B}"/>
              </a:ext>
            </a:extLst>
          </p:cNvPr>
          <p:cNvPicPr>
            <a:picLocks noChangeAspect="1"/>
          </p:cNvPicPr>
          <p:nvPr/>
        </p:nvPicPr>
        <p:blipFill>
          <a:blip r:embed="rId5"/>
          <a:stretch>
            <a:fillRect/>
          </a:stretch>
        </p:blipFill>
        <p:spPr>
          <a:xfrm>
            <a:off x="524311" y="2047872"/>
            <a:ext cx="8198600" cy="4465552"/>
          </a:xfrm>
          <a:prstGeom prst="rect">
            <a:avLst/>
          </a:prstGeom>
        </p:spPr>
      </p:pic>
    </p:spTree>
    <p:extLst>
      <p:ext uri="{BB962C8B-B14F-4D97-AF65-F5344CB8AC3E}">
        <p14:creationId xmlns:p14="http://schemas.microsoft.com/office/powerpoint/2010/main" val="3002289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8E33-F081-1BE8-1393-07B82784DFD0}"/>
              </a:ext>
            </a:extLst>
          </p:cNvPr>
          <p:cNvSpPr txBox="1">
            <a:spLocks/>
          </p:cNvSpPr>
          <p:nvPr/>
        </p:nvSpPr>
        <p:spPr>
          <a:xfrm>
            <a:off x="602689" y="418983"/>
            <a:ext cx="8229600" cy="96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gn="l"/>
            <a:r>
              <a:rPr lang="en-AU" sz="4000" dirty="0"/>
              <a:t>Question time</a:t>
            </a:r>
          </a:p>
        </p:txBody>
      </p:sp>
      <p:sp>
        <p:nvSpPr>
          <p:cNvPr id="5" name="TextBox 4">
            <a:extLst>
              <a:ext uri="{FF2B5EF4-FFF2-40B4-BE49-F238E27FC236}">
                <a16:creationId xmlns:a16="http://schemas.microsoft.com/office/drawing/2014/main" id="{C15AE05B-60A5-B7DC-D2FD-BFD57A1CA0A0}"/>
              </a:ext>
            </a:extLst>
          </p:cNvPr>
          <p:cNvSpPr txBox="1"/>
          <p:nvPr/>
        </p:nvSpPr>
        <p:spPr>
          <a:xfrm>
            <a:off x="602689" y="1579534"/>
            <a:ext cx="7908721" cy="830997"/>
          </a:xfrm>
          <a:prstGeom prst="rect">
            <a:avLst/>
          </a:prstGeom>
          <a:noFill/>
        </p:spPr>
        <p:txBody>
          <a:bodyPr wrap="square">
            <a:spAutoFit/>
          </a:bodyPr>
          <a:lstStyle/>
          <a:p>
            <a:pPr marL="0" indent="0">
              <a:buNone/>
            </a:pPr>
            <a:r>
              <a:rPr lang="en-AU" altLang="en-US" sz="2400" dirty="0"/>
              <a:t>What were the three things used in the good example to keep the young worker safe?</a:t>
            </a:r>
          </a:p>
        </p:txBody>
      </p:sp>
    </p:spTree>
    <p:extLst>
      <p:ext uri="{BB962C8B-B14F-4D97-AF65-F5344CB8AC3E}">
        <p14:creationId xmlns:p14="http://schemas.microsoft.com/office/powerpoint/2010/main" val="2532706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a:stretch/>
        </p:blipFill>
        <p:spPr>
          <a:xfrm>
            <a:off x="0" y="0"/>
            <a:ext cx="12192000" cy="1049866"/>
          </a:xfrm>
          <a:prstGeom prst="rect">
            <a:avLst/>
          </a:prstGeom>
        </p:spPr>
      </p:pic>
      <p:sp>
        <p:nvSpPr>
          <p:cNvPr id="2" name="Content Placeholder 2">
            <a:extLst>
              <a:ext uri="{FF2B5EF4-FFF2-40B4-BE49-F238E27FC236}">
                <a16:creationId xmlns:a16="http://schemas.microsoft.com/office/drawing/2014/main" id="{3112F43A-7561-6023-1C79-44F00C882604}"/>
              </a:ext>
            </a:extLst>
          </p:cNvPr>
          <p:cNvSpPr txBox="1">
            <a:spLocks/>
          </p:cNvSpPr>
          <p:nvPr/>
        </p:nvSpPr>
        <p:spPr>
          <a:xfrm>
            <a:off x="851483" y="2413933"/>
            <a:ext cx="8229600" cy="31563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AU" altLang="en-US" dirty="0"/>
              <a:t>The need to take action.</a:t>
            </a:r>
          </a:p>
          <a:p>
            <a:pPr marL="342900" indent="-342900" algn="l">
              <a:buFont typeface="Arial" panose="020B0604020202020204" pitchFamily="34" charset="0"/>
              <a:buChar char="•"/>
            </a:pPr>
            <a:r>
              <a:rPr lang="en-AU" altLang="en-US" dirty="0"/>
              <a:t>How to influence the health and safety of young workers.</a:t>
            </a:r>
          </a:p>
          <a:p>
            <a:pPr marL="342900" indent="-342900" algn="l">
              <a:buFont typeface="Arial" panose="020B0604020202020204" pitchFamily="34" charset="0"/>
              <a:buChar char="•"/>
            </a:pPr>
            <a:r>
              <a:rPr lang="en-AU" altLang="en-US" dirty="0"/>
              <a:t>Workshop – Ideas for improvements.</a:t>
            </a:r>
          </a:p>
          <a:p>
            <a:pPr marL="342900" indent="-342900" algn="l">
              <a:buFont typeface="Arial" panose="020B0604020202020204" pitchFamily="34" charset="0"/>
              <a:buChar char="•"/>
            </a:pPr>
            <a:r>
              <a:rPr lang="en-AU" altLang="en-US" dirty="0"/>
              <a:t>Committing to action</a:t>
            </a:r>
            <a:endParaRPr lang="en-AU" dirty="0"/>
          </a:p>
          <a:p>
            <a:pPr algn="l"/>
            <a:endParaRPr lang="en-AU" dirty="0"/>
          </a:p>
        </p:txBody>
      </p:sp>
      <p:sp>
        <p:nvSpPr>
          <p:cNvPr id="3" name="Title 1">
            <a:extLst>
              <a:ext uri="{FF2B5EF4-FFF2-40B4-BE49-F238E27FC236}">
                <a16:creationId xmlns:a16="http://schemas.microsoft.com/office/drawing/2014/main" id="{35D00DD7-2EB0-F4DC-2995-6B85010EECAF}"/>
              </a:ext>
            </a:extLst>
          </p:cNvPr>
          <p:cNvSpPr txBox="1">
            <a:spLocks/>
          </p:cNvSpPr>
          <p:nvPr/>
        </p:nvSpPr>
        <p:spPr>
          <a:xfrm>
            <a:off x="851483" y="1251681"/>
            <a:ext cx="8229600" cy="96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gn="l"/>
            <a:r>
              <a:rPr lang="en-AU" sz="4000" dirty="0"/>
              <a:t>Overview</a:t>
            </a:r>
            <a:endParaRPr lang="en-AU" dirty="0"/>
          </a:p>
        </p:txBody>
      </p:sp>
    </p:spTree>
    <p:extLst>
      <p:ext uri="{BB962C8B-B14F-4D97-AF65-F5344CB8AC3E}">
        <p14:creationId xmlns:p14="http://schemas.microsoft.com/office/powerpoint/2010/main" val="811728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8E33-F081-1BE8-1393-07B82784DFD0}"/>
              </a:ext>
            </a:extLst>
          </p:cNvPr>
          <p:cNvSpPr txBox="1">
            <a:spLocks/>
          </p:cNvSpPr>
          <p:nvPr/>
        </p:nvSpPr>
        <p:spPr>
          <a:xfrm>
            <a:off x="596185" y="418983"/>
            <a:ext cx="8229600" cy="96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gn="l"/>
            <a:r>
              <a:rPr lang="en-AU" sz="4000" dirty="0"/>
              <a:t>Question time</a:t>
            </a:r>
          </a:p>
        </p:txBody>
      </p:sp>
      <p:sp>
        <p:nvSpPr>
          <p:cNvPr id="5" name="TextBox 4">
            <a:extLst>
              <a:ext uri="{FF2B5EF4-FFF2-40B4-BE49-F238E27FC236}">
                <a16:creationId xmlns:a16="http://schemas.microsoft.com/office/drawing/2014/main" id="{C15AE05B-60A5-B7DC-D2FD-BFD57A1CA0A0}"/>
              </a:ext>
            </a:extLst>
          </p:cNvPr>
          <p:cNvSpPr txBox="1"/>
          <p:nvPr/>
        </p:nvSpPr>
        <p:spPr>
          <a:xfrm>
            <a:off x="596185" y="1579534"/>
            <a:ext cx="7908721" cy="3046988"/>
          </a:xfrm>
          <a:prstGeom prst="rect">
            <a:avLst/>
          </a:prstGeom>
          <a:noFill/>
        </p:spPr>
        <p:txBody>
          <a:bodyPr wrap="square">
            <a:spAutoFit/>
          </a:bodyPr>
          <a:lstStyle/>
          <a:p>
            <a:pPr marL="0" indent="0">
              <a:buNone/>
            </a:pPr>
            <a:r>
              <a:rPr lang="en-AU" altLang="en-US" sz="2400" dirty="0"/>
              <a:t>What were the three things used in the good example to keep the young worker safe?</a:t>
            </a:r>
          </a:p>
          <a:p>
            <a:pPr marL="342900" indent="-342900">
              <a:buFont typeface="Arial" panose="020B0604020202020204" pitchFamily="34" charset="0"/>
              <a:buChar char="•"/>
            </a:pPr>
            <a:endParaRPr lang="en-AU" altLang="en-US" sz="2400" dirty="0"/>
          </a:p>
          <a:p>
            <a:pPr marL="342900" indent="-342900">
              <a:buFont typeface="Arial" panose="020B0604020202020204" pitchFamily="34" charset="0"/>
              <a:buChar char="•"/>
            </a:pPr>
            <a:r>
              <a:rPr lang="en-AU" altLang="en-US" sz="2400" dirty="0">
                <a:solidFill>
                  <a:schemeClr val="tx1">
                    <a:lumMod val="85000"/>
                    <a:lumOff val="15000"/>
                  </a:schemeClr>
                </a:solidFill>
              </a:rPr>
              <a:t>Induction and training</a:t>
            </a:r>
            <a:br>
              <a:rPr lang="en-AU" altLang="en-US" sz="2400" dirty="0">
                <a:solidFill>
                  <a:schemeClr val="tx1">
                    <a:lumMod val="85000"/>
                    <a:lumOff val="15000"/>
                  </a:schemeClr>
                </a:solidFill>
              </a:rPr>
            </a:br>
            <a:endParaRPr lang="en-AU" altLang="en-US" sz="2400" dirty="0">
              <a:solidFill>
                <a:schemeClr val="tx1">
                  <a:lumMod val="85000"/>
                  <a:lumOff val="15000"/>
                </a:schemeClr>
              </a:solidFill>
            </a:endParaRPr>
          </a:p>
          <a:p>
            <a:pPr marL="342900" indent="-342900">
              <a:buFont typeface="Arial" panose="020B0604020202020204" pitchFamily="34" charset="0"/>
              <a:buChar char="•"/>
            </a:pPr>
            <a:r>
              <a:rPr lang="en-AU" altLang="en-US" sz="2400" dirty="0">
                <a:solidFill>
                  <a:schemeClr val="tx1">
                    <a:lumMod val="85000"/>
                    <a:lumOff val="15000"/>
                  </a:schemeClr>
                </a:solidFill>
              </a:rPr>
              <a:t>Supervision and feedback</a:t>
            </a:r>
            <a:br>
              <a:rPr lang="en-AU" altLang="en-US" sz="2400" dirty="0">
                <a:solidFill>
                  <a:schemeClr val="tx1">
                    <a:lumMod val="85000"/>
                    <a:lumOff val="15000"/>
                  </a:schemeClr>
                </a:solidFill>
              </a:rPr>
            </a:br>
            <a:endParaRPr lang="en-AU" altLang="en-US" sz="2400" dirty="0">
              <a:solidFill>
                <a:schemeClr val="tx1">
                  <a:lumMod val="85000"/>
                  <a:lumOff val="15000"/>
                </a:schemeClr>
              </a:solidFill>
            </a:endParaRPr>
          </a:p>
          <a:p>
            <a:pPr marL="342900" indent="-342900">
              <a:buFont typeface="Arial" panose="020B0604020202020204" pitchFamily="34" charset="0"/>
              <a:buChar char="•"/>
            </a:pPr>
            <a:r>
              <a:rPr lang="en-AU" altLang="en-US" sz="2400" dirty="0">
                <a:solidFill>
                  <a:schemeClr val="tx1">
                    <a:lumMod val="85000"/>
                    <a:lumOff val="15000"/>
                  </a:schemeClr>
                </a:solidFill>
              </a:rPr>
              <a:t>Support and mentoring</a:t>
            </a:r>
          </a:p>
        </p:txBody>
      </p:sp>
    </p:spTree>
    <p:extLst>
      <p:ext uri="{BB962C8B-B14F-4D97-AF65-F5344CB8AC3E}">
        <p14:creationId xmlns:p14="http://schemas.microsoft.com/office/powerpoint/2010/main" val="973080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8E33-F081-1BE8-1393-07B82784DFD0}"/>
              </a:ext>
            </a:extLst>
          </p:cNvPr>
          <p:cNvSpPr txBox="1">
            <a:spLocks/>
          </p:cNvSpPr>
          <p:nvPr/>
        </p:nvSpPr>
        <p:spPr>
          <a:xfrm>
            <a:off x="524312" y="448791"/>
            <a:ext cx="8229600" cy="96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gn="l"/>
            <a:r>
              <a:rPr lang="en-AU" sz="4000" dirty="0"/>
              <a:t>Workplace culture</a:t>
            </a:r>
          </a:p>
        </p:txBody>
      </p:sp>
      <p:pic>
        <p:nvPicPr>
          <p:cNvPr id="4" name="Picture 3">
            <a:extLst>
              <a:ext uri="{FF2B5EF4-FFF2-40B4-BE49-F238E27FC236}">
                <a16:creationId xmlns:a16="http://schemas.microsoft.com/office/drawing/2014/main" id="{9A8C1D06-5FF2-0350-311A-BAA78E3A7ADF}"/>
              </a:ext>
            </a:extLst>
          </p:cNvPr>
          <p:cNvPicPr>
            <a:picLocks noChangeAspect="1"/>
          </p:cNvPicPr>
          <p:nvPr/>
        </p:nvPicPr>
        <p:blipFill rotWithShape="1">
          <a:blip r:embed="rId3">
            <a:extLst>
              <a:ext uri="{28A0092B-C50C-407E-A947-70E740481C1C}">
                <a14:useLocalDpi xmlns:a14="http://schemas.microsoft.com/office/drawing/2010/main" val="0"/>
              </a:ext>
            </a:extLst>
          </a:blip>
          <a:srcRect l="23374" r="20225"/>
          <a:stretch/>
        </p:blipFill>
        <p:spPr>
          <a:xfrm>
            <a:off x="7137106" y="1016169"/>
            <a:ext cx="4304468" cy="5393040"/>
          </a:xfrm>
          <a:prstGeom prst="rect">
            <a:avLst/>
          </a:prstGeom>
        </p:spPr>
      </p:pic>
      <p:sp>
        <p:nvSpPr>
          <p:cNvPr id="6" name="TextBox 5">
            <a:extLst>
              <a:ext uri="{FF2B5EF4-FFF2-40B4-BE49-F238E27FC236}">
                <a16:creationId xmlns:a16="http://schemas.microsoft.com/office/drawing/2014/main" id="{FF54F7A3-443F-7592-E08F-7C03AAEA2077}"/>
              </a:ext>
            </a:extLst>
          </p:cNvPr>
          <p:cNvSpPr txBox="1"/>
          <p:nvPr/>
        </p:nvSpPr>
        <p:spPr>
          <a:xfrm>
            <a:off x="524312" y="1677979"/>
            <a:ext cx="6094070" cy="1938992"/>
          </a:xfrm>
          <a:prstGeom prst="rect">
            <a:avLst/>
          </a:prstGeom>
          <a:noFill/>
        </p:spPr>
        <p:txBody>
          <a:bodyPr wrap="square">
            <a:spAutoFit/>
          </a:bodyPr>
          <a:lstStyle/>
          <a:p>
            <a:pPr marL="342900" indent="-342900" eaLnBrk="1" hangingPunct="1">
              <a:buFont typeface="Arial" panose="020B0604020202020204" pitchFamily="34" charset="0"/>
              <a:buChar char="•"/>
            </a:pPr>
            <a:r>
              <a:rPr lang="en-AU" altLang="en-US" sz="2400" dirty="0">
                <a:solidFill>
                  <a:schemeClr val="tx1">
                    <a:lumMod val="85000"/>
                    <a:lumOff val="15000"/>
                  </a:schemeClr>
                </a:solidFill>
              </a:rPr>
              <a:t>Organisational values</a:t>
            </a:r>
            <a:br>
              <a:rPr lang="en-AU" altLang="en-US" sz="2400" dirty="0">
                <a:solidFill>
                  <a:schemeClr val="tx1">
                    <a:lumMod val="85000"/>
                    <a:lumOff val="15000"/>
                  </a:schemeClr>
                </a:solidFill>
              </a:rPr>
            </a:br>
            <a:endParaRPr lang="en-AU" altLang="en-US" sz="2400" dirty="0">
              <a:solidFill>
                <a:schemeClr val="tx1">
                  <a:lumMod val="85000"/>
                  <a:lumOff val="15000"/>
                </a:schemeClr>
              </a:solidFill>
            </a:endParaRPr>
          </a:p>
          <a:p>
            <a:pPr marL="342900" indent="-342900" eaLnBrk="1" hangingPunct="1">
              <a:buFont typeface="Arial" panose="020B0604020202020204" pitchFamily="34" charset="0"/>
              <a:buChar char="•"/>
            </a:pPr>
            <a:r>
              <a:rPr lang="en-AU" altLang="en-US" sz="2400" dirty="0">
                <a:solidFill>
                  <a:schemeClr val="tx1">
                    <a:lumMod val="85000"/>
                    <a:lumOff val="15000"/>
                  </a:schemeClr>
                </a:solidFill>
              </a:rPr>
              <a:t>Leadership</a:t>
            </a:r>
            <a:br>
              <a:rPr lang="en-AU" altLang="en-US" sz="2400" dirty="0">
                <a:solidFill>
                  <a:schemeClr val="tx1">
                    <a:lumMod val="85000"/>
                    <a:lumOff val="15000"/>
                  </a:schemeClr>
                </a:solidFill>
              </a:rPr>
            </a:br>
            <a:endParaRPr lang="en-AU" altLang="en-US" sz="2400" dirty="0">
              <a:solidFill>
                <a:schemeClr val="tx1">
                  <a:lumMod val="85000"/>
                  <a:lumOff val="15000"/>
                </a:schemeClr>
              </a:solidFill>
            </a:endParaRPr>
          </a:p>
          <a:p>
            <a:pPr marL="342900" indent="-342900" eaLnBrk="1" hangingPunct="1">
              <a:buFont typeface="Arial" panose="020B0604020202020204" pitchFamily="34" charset="0"/>
              <a:buChar char="•"/>
            </a:pPr>
            <a:r>
              <a:rPr lang="en-AU" altLang="en-US" sz="2400" dirty="0">
                <a:solidFill>
                  <a:schemeClr val="tx1">
                    <a:lumMod val="85000"/>
                    <a:lumOff val="15000"/>
                  </a:schemeClr>
                </a:solidFill>
              </a:rPr>
              <a:t>Consultation and communication</a:t>
            </a:r>
          </a:p>
        </p:txBody>
      </p:sp>
    </p:spTree>
    <p:extLst>
      <p:ext uri="{BB962C8B-B14F-4D97-AF65-F5344CB8AC3E}">
        <p14:creationId xmlns:p14="http://schemas.microsoft.com/office/powerpoint/2010/main" val="1847074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8E33-F081-1BE8-1393-07B82784DFD0}"/>
              </a:ext>
            </a:extLst>
          </p:cNvPr>
          <p:cNvSpPr txBox="1">
            <a:spLocks/>
          </p:cNvSpPr>
          <p:nvPr/>
        </p:nvSpPr>
        <p:spPr>
          <a:xfrm>
            <a:off x="524311" y="528534"/>
            <a:ext cx="10354971" cy="12228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000" b="0" i="0" u="none" strike="noStrike" kern="1200" cap="none" spc="0" normalizeH="0" baseline="0" noProof="0" dirty="0">
                <a:ln>
                  <a:noFill/>
                </a:ln>
                <a:solidFill>
                  <a:prstClr val="black"/>
                </a:solidFill>
                <a:effectLst/>
                <a:uLnTx/>
                <a:uFillTx/>
                <a:latin typeface="Arial" panose="020B0604020202020204"/>
                <a:ea typeface="+mj-ea"/>
                <a:cs typeface="Arial" panose="020B0604020202020204" pitchFamily="34" charset="0"/>
              </a:rPr>
              <a:t>The right start – shaping a culture of safety for your workers</a:t>
            </a:r>
          </a:p>
        </p:txBody>
      </p:sp>
      <p:sp>
        <p:nvSpPr>
          <p:cNvPr id="5" name="Rectangle 4">
            <a:hlinkClick r:id="rId3"/>
            <a:extLst>
              <a:ext uri="{FF2B5EF4-FFF2-40B4-BE49-F238E27FC236}">
                <a16:creationId xmlns:a16="http://schemas.microsoft.com/office/drawing/2014/main" id="{7BC7B968-CD85-096F-038F-40222C8F5B69}"/>
              </a:ext>
            </a:extLst>
          </p:cNvPr>
          <p:cNvSpPr/>
          <p:nvPr/>
        </p:nvSpPr>
        <p:spPr>
          <a:xfrm>
            <a:off x="8722911" y="3589792"/>
            <a:ext cx="318507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1" u="none" strike="noStrike" kern="1200" cap="none" spc="0" normalizeH="0" baseline="0" noProof="0" dirty="0">
                <a:ln>
                  <a:noFill/>
                </a:ln>
                <a:solidFill>
                  <a:prstClr val="black"/>
                </a:solidFill>
                <a:effectLst/>
                <a:uLnTx/>
                <a:uFillTx/>
                <a:latin typeface="Arial" panose="020B0604020202020204"/>
                <a:ea typeface="+mn-ea"/>
                <a:cs typeface="+mn-cs"/>
                <a:hlinkClick r:id="rId4"/>
              </a:rPr>
              <a:t>Watch ‘The right start’ film</a:t>
            </a:r>
            <a:endParaRPr kumimoji="0" lang="en-AU" sz="1400" b="1" i="1"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8" name="Picture 7">
            <a:hlinkClick r:id="rId4"/>
            <a:extLst>
              <a:ext uri="{FF2B5EF4-FFF2-40B4-BE49-F238E27FC236}">
                <a16:creationId xmlns:a16="http://schemas.microsoft.com/office/drawing/2014/main" id="{68FDF134-33BB-6E7C-203E-BC42A8253FB6}"/>
              </a:ext>
            </a:extLst>
          </p:cNvPr>
          <p:cNvPicPr>
            <a:picLocks noChangeAspect="1"/>
          </p:cNvPicPr>
          <p:nvPr/>
        </p:nvPicPr>
        <p:blipFill>
          <a:blip r:embed="rId5"/>
          <a:stretch>
            <a:fillRect/>
          </a:stretch>
        </p:blipFill>
        <p:spPr>
          <a:xfrm>
            <a:off x="684501" y="2193348"/>
            <a:ext cx="7557387" cy="3739861"/>
          </a:xfrm>
          <a:prstGeom prst="rect">
            <a:avLst/>
          </a:prstGeom>
        </p:spPr>
      </p:pic>
    </p:spTree>
    <p:extLst>
      <p:ext uri="{BB962C8B-B14F-4D97-AF65-F5344CB8AC3E}">
        <p14:creationId xmlns:p14="http://schemas.microsoft.com/office/powerpoint/2010/main" val="3863924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bwMode="auto">
          <a:xfrm>
            <a:off x="5159896" y="3573016"/>
            <a:ext cx="5184576"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4400" kern="1200">
                <a:solidFill>
                  <a:srgbClr val="000090"/>
                </a:solidFill>
                <a:latin typeface="+mj-lt"/>
                <a:ea typeface="ＭＳ Ｐゴシック" pitchFamily="34" charset="-128"/>
                <a:cs typeface="ＭＳ Ｐゴシック" pitchFamily="1" charset="-128"/>
              </a:defRPr>
            </a:lvl1pPr>
            <a:lvl2pPr algn="l" defTabSz="457200" rtl="0" eaLnBrk="0" fontAlgn="base" hangingPunct="0">
              <a:spcBef>
                <a:spcPct val="0"/>
              </a:spcBef>
              <a:spcAft>
                <a:spcPct val="0"/>
              </a:spcAft>
              <a:defRPr sz="4400">
                <a:solidFill>
                  <a:srgbClr val="000090"/>
                </a:solidFill>
                <a:latin typeface="Arial" pitchFamily="1" charset="0"/>
                <a:ea typeface="ＭＳ Ｐゴシック" pitchFamily="34" charset="-128"/>
                <a:cs typeface="ＭＳ Ｐゴシック" pitchFamily="1" charset="-128"/>
              </a:defRPr>
            </a:lvl2pPr>
            <a:lvl3pPr algn="l" defTabSz="457200" rtl="0" eaLnBrk="0" fontAlgn="base" hangingPunct="0">
              <a:spcBef>
                <a:spcPct val="0"/>
              </a:spcBef>
              <a:spcAft>
                <a:spcPct val="0"/>
              </a:spcAft>
              <a:defRPr sz="4400">
                <a:solidFill>
                  <a:srgbClr val="000090"/>
                </a:solidFill>
                <a:latin typeface="Arial" pitchFamily="1" charset="0"/>
                <a:ea typeface="ＭＳ Ｐゴシック" pitchFamily="34" charset="-128"/>
                <a:cs typeface="ＭＳ Ｐゴシック" pitchFamily="1" charset="-128"/>
              </a:defRPr>
            </a:lvl3pPr>
            <a:lvl4pPr algn="l" defTabSz="457200" rtl="0" eaLnBrk="0" fontAlgn="base" hangingPunct="0">
              <a:spcBef>
                <a:spcPct val="0"/>
              </a:spcBef>
              <a:spcAft>
                <a:spcPct val="0"/>
              </a:spcAft>
              <a:defRPr sz="4400">
                <a:solidFill>
                  <a:srgbClr val="000090"/>
                </a:solidFill>
                <a:latin typeface="Arial" pitchFamily="1" charset="0"/>
                <a:ea typeface="ＭＳ Ｐゴシック" pitchFamily="34" charset="-128"/>
                <a:cs typeface="ＭＳ Ｐゴシック" pitchFamily="1" charset="-128"/>
              </a:defRPr>
            </a:lvl4pPr>
            <a:lvl5pPr algn="l" defTabSz="457200" rtl="0" eaLnBrk="0" fontAlgn="base" hangingPunct="0">
              <a:spcBef>
                <a:spcPct val="0"/>
              </a:spcBef>
              <a:spcAft>
                <a:spcPct val="0"/>
              </a:spcAft>
              <a:defRPr sz="4400">
                <a:solidFill>
                  <a:srgbClr val="000090"/>
                </a:solidFill>
                <a:latin typeface="Arial" pitchFamily="1" charset="0"/>
                <a:ea typeface="ＭＳ Ｐゴシック" pitchFamily="34" charset="-128"/>
                <a:cs typeface="ＭＳ Ｐゴシック" pitchFamily="1" charset="-128"/>
              </a:defRPr>
            </a:lvl5pPr>
            <a:lvl6pPr marL="4572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6pPr>
            <a:lvl7pPr marL="9144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7pPr>
            <a:lvl8pPr marL="13716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8pPr>
            <a:lvl9pPr marL="18288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9pPr>
          </a:lstStyle>
          <a:p>
            <a:pPr eaLnBrk="1" hangingPunct="1">
              <a:defRPr/>
            </a:pPr>
            <a:r>
              <a:rPr lang="en-AU" altLang="en-US" sz="2800" b="1" dirty="0">
                <a:solidFill>
                  <a:prstClr val="white"/>
                </a:solidFill>
                <a:latin typeface="Arial"/>
              </a:rPr>
              <a:t>Section three:</a:t>
            </a:r>
          </a:p>
          <a:p>
            <a:pPr eaLnBrk="1" hangingPunct="1">
              <a:defRPr/>
            </a:pPr>
            <a:r>
              <a:rPr lang="en-AU" altLang="en-US" sz="2800" dirty="0">
                <a:solidFill>
                  <a:prstClr val="white"/>
                </a:solidFill>
                <a:latin typeface="Arial"/>
              </a:rPr>
              <a:t>Workshop – ideas for improvements </a:t>
            </a:r>
          </a:p>
        </p:txBody>
      </p:sp>
    </p:spTree>
    <p:extLst>
      <p:ext uri="{BB962C8B-B14F-4D97-AF65-F5344CB8AC3E}">
        <p14:creationId xmlns:p14="http://schemas.microsoft.com/office/powerpoint/2010/main" val="967683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8E33-F081-1BE8-1393-07B82784DFD0}"/>
              </a:ext>
            </a:extLst>
          </p:cNvPr>
          <p:cNvSpPr txBox="1">
            <a:spLocks/>
          </p:cNvSpPr>
          <p:nvPr/>
        </p:nvSpPr>
        <p:spPr>
          <a:xfrm>
            <a:off x="681066" y="289543"/>
            <a:ext cx="8229600" cy="96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gn="l"/>
            <a:r>
              <a:rPr lang="en-AU" sz="4000" dirty="0"/>
              <a:t>Workshop</a:t>
            </a:r>
          </a:p>
        </p:txBody>
      </p:sp>
      <p:sp>
        <p:nvSpPr>
          <p:cNvPr id="5" name="Content Placeholder 2">
            <a:extLst>
              <a:ext uri="{FF2B5EF4-FFF2-40B4-BE49-F238E27FC236}">
                <a16:creationId xmlns:a16="http://schemas.microsoft.com/office/drawing/2014/main" id="{0E62E41F-89B7-ED21-76E3-FD386A74E24F}"/>
              </a:ext>
            </a:extLst>
          </p:cNvPr>
          <p:cNvSpPr txBox="1">
            <a:spLocks/>
          </p:cNvSpPr>
          <p:nvPr/>
        </p:nvSpPr>
        <p:spPr>
          <a:xfrm>
            <a:off x="681065" y="1540131"/>
            <a:ext cx="9364977" cy="30411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buNone/>
            </a:pPr>
            <a:r>
              <a:rPr lang="en-AU" dirty="0"/>
              <a:t>Mind and body:</a:t>
            </a:r>
          </a:p>
          <a:p>
            <a:pPr marL="342900" indent="-342900" algn="l">
              <a:lnSpc>
                <a:spcPct val="150000"/>
              </a:lnSpc>
              <a:buFont typeface="Arial" panose="020B0604020202020204" pitchFamily="34" charset="0"/>
              <a:buChar char="•"/>
            </a:pPr>
            <a:r>
              <a:rPr lang="en-AU" dirty="0"/>
              <a:t>What is the risk profile of young workers?</a:t>
            </a:r>
          </a:p>
          <a:p>
            <a:pPr marL="342900" indent="-342900" algn="l">
              <a:lnSpc>
                <a:spcPct val="150000"/>
              </a:lnSpc>
              <a:buFont typeface="Arial" panose="020B0604020202020204" pitchFamily="34" charset="0"/>
              <a:buChar char="•"/>
            </a:pPr>
            <a:r>
              <a:rPr lang="en-AU" dirty="0"/>
              <a:t>How do we raise awareness of this within the workplace?</a:t>
            </a:r>
          </a:p>
          <a:p>
            <a:pPr marL="342900" indent="-342900" algn="l">
              <a:lnSpc>
                <a:spcPct val="150000"/>
              </a:lnSpc>
              <a:buFont typeface="Arial" panose="020B0604020202020204" pitchFamily="34" charset="0"/>
              <a:buChar char="•"/>
            </a:pPr>
            <a:r>
              <a:rPr lang="en-AU" dirty="0"/>
              <a:t>Who needs to be involved?</a:t>
            </a:r>
          </a:p>
        </p:txBody>
      </p:sp>
    </p:spTree>
    <p:extLst>
      <p:ext uri="{BB962C8B-B14F-4D97-AF65-F5344CB8AC3E}">
        <p14:creationId xmlns:p14="http://schemas.microsoft.com/office/powerpoint/2010/main" val="566834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8E33-F081-1BE8-1393-07B82784DFD0}"/>
              </a:ext>
            </a:extLst>
          </p:cNvPr>
          <p:cNvSpPr txBox="1">
            <a:spLocks/>
          </p:cNvSpPr>
          <p:nvPr/>
        </p:nvSpPr>
        <p:spPr>
          <a:xfrm>
            <a:off x="681066" y="289543"/>
            <a:ext cx="8229600" cy="96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gn="l"/>
            <a:r>
              <a:rPr lang="en-AU" sz="4000" dirty="0"/>
              <a:t>Workshop</a:t>
            </a:r>
          </a:p>
        </p:txBody>
      </p:sp>
      <p:sp>
        <p:nvSpPr>
          <p:cNvPr id="5" name="Content Placeholder 2">
            <a:extLst>
              <a:ext uri="{FF2B5EF4-FFF2-40B4-BE49-F238E27FC236}">
                <a16:creationId xmlns:a16="http://schemas.microsoft.com/office/drawing/2014/main" id="{0E62E41F-89B7-ED21-76E3-FD386A74E24F}"/>
              </a:ext>
            </a:extLst>
          </p:cNvPr>
          <p:cNvSpPr txBox="1">
            <a:spLocks/>
          </p:cNvSpPr>
          <p:nvPr/>
        </p:nvSpPr>
        <p:spPr>
          <a:xfrm>
            <a:off x="681065" y="1540131"/>
            <a:ext cx="10007529" cy="30411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buNone/>
            </a:pPr>
            <a:r>
              <a:rPr lang="en-AU" dirty="0"/>
              <a:t>Education and learning:</a:t>
            </a:r>
          </a:p>
          <a:p>
            <a:pPr marL="342900" indent="-342900" algn="l">
              <a:buFont typeface="Arial" panose="020B0604020202020204" pitchFamily="34" charset="0"/>
              <a:buChar char="•"/>
            </a:pPr>
            <a:r>
              <a:rPr lang="en-AU" dirty="0"/>
              <a:t>How can we help education and training providers to improve health and safety knowledge of young workers?</a:t>
            </a:r>
          </a:p>
          <a:p>
            <a:pPr algn="l">
              <a:lnSpc>
                <a:spcPct val="150000"/>
              </a:lnSpc>
            </a:pPr>
            <a:endParaRPr lang="en-AU" dirty="0"/>
          </a:p>
          <a:p>
            <a:pPr marL="342900" indent="-342900" algn="l">
              <a:buFont typeface="Arial" panose="020B0604020202020204" pitchFamily="34" charset="0"/>
              <a:buChar char="•"/>
            </a:pPr>
            <a:r>
              <a:rPr lang="en-AU" dirty="0"/>
              <a:t>How can we include health and safety as a priority when we host young people on work experience placements?</a:t>
            </a:r>
          </a:p>
        </p:txBody>
      </p:sp>
    </p:spTree>
    <p:extLst>
      <p:ext uri="{BB962C8B-B14F-4D97-AF65-F5344CB8AC3E}">
        <p14:creationId xmlns:p14="http://schemas.microsoft.com/office/powerpoint/2010/main" val="3174256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8E33-F081-1BE8-1393-07B82784DFD0}"/>
              </a:ext>
            </a:extLst>
          </p:cNvPr>
          <p:cNvSpPr txBox="1">
            <a:spLocks/>
          </p:cNvSpPr>
          <p:nvPr/>
        </p:nvSpPr>
        <p:spPr>
          <a:xfrm>
            <a:off x="681066" y="289543"/>
            <a:ext cx="8229600" cy="96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gn="l"/>
            <a:r>
              <a:rPr lang="en-AU" sz="4000" dirty="0"/>
              <a:t>Workshop</a:t>
            </a:r>
          </a:p>
        </p:txBody>
      </p:sp>
      <p:sp>
        <p:nvSpPr>
          <p:cNvPr id="5" name="Content Placeholder 2">
            <a:extLst>
              <a:ext uri="{FF2B5EF4-FFF2-40B4-BE49-F238E27FC236}">
                <a16:creationId xmlns:a16="http://schemas.microsoft.com/office/drawing/2014/main" id="{0E62E41F-89B7-ED21-76E3-FD386A74E24F}"/>
              </a:ext>
            </a:extLst>
          </p:cNvPr>
          <p:cNvSpPr txBox="1">
            <a:spLocks/>
          </p:cNvSpPr>
          <p:nvPr/>
        </p:nvSpPr>
        <p:spPr>
          <a:xfrm>
            <a:off x="681066" y="1540131"/>
            <a:ext cx="10094026" cy="3041179"/>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buNone/>
            </a:pPr>
            <a:r>
              <a:rPr lang="en-AU" dirty="0"/>
              <a:t>Work design:</a:t>
            </a:r>
          </a:p>
          <a:p>
            <a:pPr marL="342900" indent="-342900" algn="l">
              <a:lnSpc>
                <a:spcPct val="150000"/>
              </a:lnSpc>
              <a:buFont typeface="Arial" panose="020B0604020202020204" pitchFamily="34" charset="0"/>
              <a:buChar char="•"/>
            </a:pPr>
            <a:r>
              <a:rPr lang="en-AU" dirty="0"/>
              <a:t>How can we improve the quality and relevance of inductions and training?</a:t>
            </a:r>
          </a:p>
          <a:p>
            <a:pPr marL="342900" indent="-342900" algn="l">
              <a:lnSpc>
                <a:spcPct val="150000"/>
              </a:lnSpc>
              <a:buFont typeface="Arial" panose="020B0604020202020204" pitchFamily="34" charset="0"/>
              <a:buChar char="•"/>
            </a:pPr>
            <a:r>
              <a:rPr lang="en-AU" dirty="0"/>
              <a:t>How can we improve the quality of the supervision and feedback we provide to young workers?</a:t>
            </a:r>
          </a:p>
          <a:p>
            <a:pPr marL="342900" indent="-342900" algn="l">
              <a:lnSpc>
                <a:spcPct val="150000"/>
              </a:lnSpc>
              <a:buFont typeface="Arial" panose="020B0604020202020204" pitchFamily="34" charset="0"/>
              <a:buChar char="•"/>
            </a:pPr>
            <a:r>
              <a:rPr lang="en-AU" dirty="0"/>
              <a:t>How can we better support and mentor our young workers?</a:t>
            </a:r>
          </a:p>
        </p:txBody>
      </p:sp>
    </p:spTree>
    <p:extLst>
      <p:ext uri="{BB962C8B-B14F-4D97-AF65-F5344CB8AC3E}">
        <p14:creationId xmlns:p14="http://schemas.microsoft.com/office/powerpoint/2010/main" val="2809270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8E33-F081-1BE8-1393-07B82784DFD0}"/>
              </a:ext>
            </a:extLst>
          </p:cNvPr>
          <p:cNvSpPr txBox="1">
            <a:spLocks/>
          </p:cNvSpPr>
          <p:nvPr/>
        </p:nvSpPr>
        <p:spPr>
          <a:xfrm>
            <a:off x="681066" y="289543"/>
            <a:ext cx="8229600" cy="96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gn="l"/>
            <a:r>
              <a:rPr lang="en-AU" sz="4000" dirty="0"/>
              <a:t>Workshop</a:t>
            </a:r>
          </a:p>
        </p:txBody>
      </p:sp>
      <p:sp>
        <p:nvSpPr>
          <p:cNvPr id="5" name="Content Placeholder 2">
            <a:extLst>
              <a:ext uri="{FF2B5EF4-FFF2-40B4-BE49-F238E27FC236}">
                <a16:creationId xmlns:a16="http://schemas.microsoft.com/office/drawing/2014/main" id="{0E62E41F-89B7-ED21-76E3-FD386A74E24F}"/>
              </a:ext>
            </a:extLst>
          </p:cNvPr>
          <p:cNvSpPr txBox="1">
            <a:spLocks/>
          </p:cNvSpPr>
          <p:nvPr/>
        </p:nvSpPr>
        <p:spPr>
          <a:xfrm>
            <a:off x="681065" y="1540131"/>
            <a:ext cx="10402946" cy="3041179"/>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buNone/>
            </a:pPr>
            <a:r>
              <a:rPr lang="en-AU" dirty="0"/>
              <a:t>Workplace culture:</a:t>
            </a:r>
          </a:p>
          <a:p>
            <a:pPr marL="342900" indent="-342900" algn="l">
              <a:lnSpc>
                <a:spcPct val="150000"/>
              </a:lnSpc>
              <a:buFont typeface="Arial" panose="020B0604020202020204" pitchFamily="34" charset="0"/>
              <a:buChar char="•"/>
            </a:pPr>
            <a:r>
              <a:rPr lang="en-AU" dirty="0"/>
              <a:t>How can we demonstrate our commitment to keeping young workers safe?</a:t>
            </a:r>
          </a:p>
          <a:p>
            <a:pPr marL="342900" indent="-342900" algn="l">
              <a:lnSpc>
                <a:spcPct val="150000"/>
              </a:lnSpc>
              <a:buFont typeface="Arial" panose="020B0604020202020204" pitchFamily="34" charset="0"/>
              <a:buChar char="•"/>
            </a:pPr>
            <a:r>
              <a:rPr lang="en-AU" dirty="0"/>
              <a:t>How can we support our supervisors to be able to keep young workers safe?</a:t>
            </a:r>
          </a:p>
          <a:p>
            <a:pPr marL="342900" indent="-342900" algn="l">
              <a:lnSpc>
                <a:spcPct val="150000"/>
              </a:lnSpc>
              <a:buFont typeface="Arial" panose="020B0604020202020204" pitchFamily="34" charset="0"/>
              <a:buChar char="•"/>
            </a:pPr>
            <a:r>
              <a:rPr lang="en-AU" dirty="0"/>
              <a:t>How can we improve our consultation and communication with young workers?</a:t>
            </a:r>
          </a:p>
        </p:txBody>
      </p:sp>
    </p:spTree>
    <p:extLst>
      <p:ext uri="{BB962C8B-B14F-4D97-AF65-F5344CB8AC3E}">
        <p14:creationId xmlns:p14="http://schemas.microsoft.com/office/powerpoint/2010/main" val="176242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bwMode="auto">
          <a:xfrm>
            <a:off x="5159896" y="3573016"/>
            <a:ext cx="5184576"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4400" kern="1200">
                <a:solidFill>
                  <a:srgbClr val="000090"/>
                </a:solidFill>
                <a:latin typeface="+mj-lt"/>
                <a:ea typeface="ＭＳ Ｐゴシック" pitchFamily="34" charset="-128"/>
                <a:cs typeface="ＭＳ Ｐゴシック" pitchFamily="1" charset="-128"/>
              </a:defRPr>
            </a:lvl1pPr>
            <a:lvl2pPr algn="l" defTabSz="457200" rtl="0" eaLnBrk="0" fontAlgn="base" hangingPunct="0">
              <a:spcBef>
                <a:spcPct val="0"/>
              </a:spcBef>
              <a:spcAft>
                <a:spcPct val="0"/>
              </a:spcAft>
              <a:defRPr sz="4400">
                <a:solidFill>
                  <a:srgbClr val="000090"/>
                </a:solidFill>
                <a:latin typeface="Arial" pitchFamily="1" charset="0"/>
                <a:ea typeface="ＭＳ Ｐゴシック" pitchFamily="34" charset="-128"/>
                <a:cs typeface="ＭＳ Ｐゴシック" pitchFamily="1" charset="-128"/>
              </a:defRPr>
            </a:lvl2pPr>
            <a:lvl3pPr algn="l" defTabSz="457200" rtl="0" eaLnBrk="0" fontAlgn="base" hangingPunct="0">
              <a:spcBef>
                <a:spcPct val="0"/>
              </a:spcBef>
              <a:spcAft>
                <a:spcPct val="0"/>
              </a:spcAft>
              <a:defRPr sz="4400">
                <a:solidFill>
                  <a:srgbClr val="000090"/>
                </a:solidFill>
                <a:latin typeface="Arial" pitchFamily="1" charset="0"/>
                <a:ea typeface="ＭＳ Ｐゴシック" pitchFamily="34" charset="-128"/>
                <a:cs typeface="ＭＳ Ｐゴシック" pitchFamily="1" charset="-128"/>
              </a:defRPr>
            </a:lvl3pPr>
            <a:lvl4pPr algn="l" defTabSz="457200" rtl="0" eaLnBrk="0" fontAlgn="base" hangingPunct="0">
              <a:spcBef>
                <a:spcPct val="0"/>
              </a:spcBef>
              <a:spcAft>
                <a:spcPct val="0"/>
              </a:spcAft>
              <a:defRPr sz="4400">
                <a:solidFill>
                  <a:srgbClr val="000090"/>
                </a:solidFill>
                <a:latin typeface="Arial" pitchFamily="1" charset="0"/>
                <a:ea typeface="ＭＳ Ｐゴシック" pitchFamily="34" charset="-128"/>
                <a:cs typeface="ＭＳ Ｐゴシック" pitchFamily="1" charset="-128"/>
              </a:defRPr>
            </a:lvl4pPr>
            <a:lvl5pPr algn="l" defTabSz="457200" rtl="0" eaLnBrk="0" fontAlgn="base" hangingPunct="0">
              <a:spcBef>
                <a:spcPct val="0"/>
              </a:spcBef>
              <a:spcAft>
                <a:spcPct val="0"/>
              </a:spcAft>
              <a:defRPr sz="4400">
                <a:solidFill>
                  <a:srgbClr val="000090"/>
                </a:solidFill>
                <a:latin typeface="Arial" pitchFamily="1" charset="0"/>
                <a:ea typeface="ＭＳ Ｐゴシック" pitchFamily="34" charset="-128"/>
                <a:cs typeface="ＭＳ Ｐゴシック" pitchFamily="1" charset="-128"/>
              </a:defRPr>
            </a:lvl5pPr>
            <a:lvl6pPr marL="4572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6pPr>
            <a:lvl7pPr marL="9144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7pPr>
            <a:lvl8pPr marL="13716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8pPr>
            <a:lvl9pPr marL="18288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9pPr>
          </a:lstStyle>
          <a:p>
            <a:pPr eaLnBrk="1" hangingPunct="1">
              <a:defRPr/>
            </a:pPr>
            <a:r>
              <a:rPr lang="en-AU" altLang="en-US" sz="2800" b="1" dirty="0">
                <a:solidFill>
                  <a:prstClr val="white"/>
                </a:solidFill>
                <a:latin typeface="Arial"/>
              </a:rPr>
              <a:t>Section four:</a:t>
            </a:r>
          </a:p>
          <a:p>
            <a:pPr eaLnBrk="1" hangingPunct="1">
              <a:defRPr/>
            </a:pPr>
            <a:r>
              <a:rPr lang="en-AU" altLang="en-US" sz="2800" dirty="0">
                <a:solidFill>
                  <a:prstClr val="white"/>
                </a:solidFill>
                <a:latin typeface="Arial"/>
              </a:rPr>
              <a:t>Taking action</a:t>
            </a:r>
          </a:p>
        </p:txBody>
      </p:sp>
    </p:spTree>
    <p:extLst>
      <p:ext uri="{BB962C8B-B14F-4D97-AF65-F5344CB8AC3E}">
        <p14:creationId xmlns:p14="http://schemas.microsoft.com/office/powerpoint/2010/main" val="3430274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8E33-F081-1BE8-1393-07B82784DFD0}"/>
              </a:ext>
            </a:extLst>
          </p:cNvPr>
          <p:cNvSpPr txBox="1">
            <a:spLocks/>
          </p:cNvSpPr>
          <p:nvPr/>
        </p:nvSpPr>
        <p:spPr>
          <a:xfrm>
            <a:off x="681066" y="289543"/>
            <a:ext cx="8229600" cy="96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gn="l"/>
            <a:r>
              <a:rPr lang="en-AU" sz="4000" dirty="0"/>
              <a:t>Taking action</a:t>
            </a:r>
          </a:p>
        </p:txBody>
      </p:sp>
      <p:graphicFrame>
        <p:nvGraphicFramePr>
          <p:cNvPr id="3" name="Table 2">
            <a:extLst>
              <a:ext uri="{FF2B5EF4-FFF2-40B4-BE49-F238E27FC236}">
                <a16:creationId xmlns:a16="http://schemas.microsoft.com/office/drawing/2014/main" id="{F07C59F1-2685-FF1D-85CC-203D9B47BAE7}"/>
              </a:ext>
            </a:extLst>
          </p:cNvPr>
          <p:cNvGraphicFramePr>
            <a:graphicFrameLocks noGrp="1"/>
          </p:cNvGraphicFramePr>
          <p:nvPr>
            <p:extLst>
              <p:ext uri="{D42A27DB-BD31-4B8C-83A1-F6EECF244321}">
                <p14:modId xmlns:p14="http://schemas.microsoft.com/office/powerpoint/2010/main" val="1805618101"/>
              </p:ext>
            </p:extLst>
          </p:nvPr>
        </p:nvGraphicFramePr>
        <p:xfrm>
          <a:off x="843112" y="1489904"/>
          <a:ext cx="7488832" cy="4215565"/>
        </p:xfrm>
        <a:graphic>
          <a:graphicData uri="http://schemas.openxmlformats.org/drawingml/2006/table">
            <a:tbl>
              <a:tblPr firstRow="1" bandRow="1">
                <a:tableStyleId>{D7AC3CCA-C797-4891-BE02-D94E43425B78}</a:tableStyleId>
              </a:tblPr>
              <a:tblGrid>
                <a:gridCol w="2088232">
                  <a:extLst>
                    <a:ext uri="{9D8B030D-6E8A-4147-A177-3AD203B41FA5}">
                      <a16:colId xmlns:a16="http://schemas.microsoft.com/office/drawing/2014/main" val="20000"/>
                    </a:ext>
                  </a:extLst>
                </a:gridCol>
                <a:gridCol w="5400600">
                  <a:extLst>
                    <a:ext uri="{9D8B030D-6E8A-4147-A177-3AD203B41FA5}">
                      <a16:colId xmlns:a16="http://schemas.microsoft.com/office/drawing/2014/main" val="20001"/>
                    </a:ext>
                  </a:extLst>
                </a:gridCol>
              </a:tblGrid>
              <a:tr h="669137">
                <a:tc>
                  <a:txBody>
                    <a:bodyPr/>
                    <a:lstStyle/>
                    <a:p>
                      <a:r>
                        <a:rPr lang="en-AU" b="0" dirty="0"/>
                        <a:t>Prioritise</a:t>
                      </a:r>
                      <a:endParaRPr lang="en-AU" b="0" dirty="0">
                        <a:solidFill>
                          <a:srgbClr val="000099"/>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altLang="en-US" b="0" dirty="0"/>
                        <a:t>List the top three ideas for improvement from the workshop.</a:t>
                      </a:r>
                      <a:endParaRPr lang="en-AU" altLang="en-US" b="0" dirty="0">
                        <a:solidFill>
                          <a:srgbClr val="000099"/>
                        </a:solidFill>
                      </a:endParaRPr>
                    </a:p>
                  </a:txBody>
                  <a:tcPr/>
                </a:tc>
                <a:extLst>
                  <a:ext uri="{0D108BD9-81ED-4DB2-BD59-A6C34878D82A}">
                    <a16:rowId xmlns:a16="http://schemas.microsoft.com/office/drawing/2014/main" val="10000"/>
                  </a:ext>
                </a:extLst>
              </a:tr>
              <a:tr h="669137">
                <a:tc>
                  <a:txBody>
                    <a:bodyPr/>
                    <a:lstStyle/>
                    <a:p>
                      <a:r>
                        <a:rPr lang="en-AU" dirty="0"/>
                        <a:t>Commit</a:t>
                      </a:r>
                      <a:endParaRPr lang="en-AU" dirty="0">
                        <a:solidFill>
                          <a:srgbClr val="000099"/>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altLang="en-US" dirty="0"/>
                        <a:t>Commit to making these improvements happen.</a:t>
                      </a:r>
                      <a:endParaRPr lang="en-AU" altLang="en-US" dirty="0">
                        <a:solidFill>
                          <a:srgbClr val="000099"/>
                        </a:solidFill>
                      </a:endParaRPr>
                    </a:p>
                  </a:txBody>
                  <a:tcPr/>
                </a:tc>
                <a:extLst>
                  <a:ext uri="{0D108BD9-81ED-4DB2-BD59-A6C34878D82A}">
                    <a16:rowId xmlns:a16="http://schemas.microsoft.com/office/drawing/2014/main" val="10001"/>
                  </a:ext>
                </a:extLst>
              </a:tr>
              <a:tr h="468396">
                <a:tc>
                  <a:txBody>
                    <a:bodyPr/>
                    <a:lstStyle/>
                    <a:p>
                      <a:r>
                        <a:rPr lang="en-AU" dirty="0"/>
                        <a:t>Plan</a:t>
                      </a:r>
                      <a:endParaRPr lang="en-AU" dirty="0">
                        <a:solidFill>
                          <a:srgbClr val="000099"/>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altLang="en-US" dirty="0"/>
                        <a:t>Outline the steps required. </a:t>
                      </a:r>
                      <a:endParaRPr lang="en-AU" altLang="en-US" dirty="0">
                        <a:solidFill>
                          <a:srgbClr val="000099"/>
                        </a:solidFill>
                      </a:endParaRPr>
                    </a:p>
                  </a:txBody>
                  <a:tcPr/>
                </a:tc>
                <a:extLst>
                  <a:ext uri="{0D108BD9-81ED-4DB2-BD59-A6C34878D82A}">
                    <a16:rowId xmlns:a16="http://schemas.microsoft.com/office/drawing/2014/main" val="10002"/>
                  </a:ext>
                </a:extLst>
              </a:tr>
              <a:tr h="869879">
                <a:tc>
                  <a:txBody>
                    <a:bodyPr/>
                    <a:lstStyle/>
                    <a:p>
                      <a:r>
                        <a:rPr lang="en-AU" dirty="0"/>
                        <a:t>Identify roles</a:t>
                      </a:r>
                      <a:endParaRPr lang="en-AU" dirty="0">
                        <a:solidFill>
                          <a:srgbClr val="000099"/>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altLang="en-US" dirty="0"/>
                        <a:t>Identify those people responsible for taking each of these steps.</a:t>
                      </a:r>
                      <a:endParaRPr lang="en-AU" altLang="en-US" dirty="0">
                        <a:solidFill>
                          <a:srgbClr val="000099"/>
                        </a:solidFill>
                      </a:endParaRPr>
                    </a:p>
                  </a:txBody>
                  <a:tcPr/>
                </a:tc>
                <a:extLst>
                  <a:ext uri="{0D108BD9-81ED-4DB2-BD59-A6C34878D82A}">
                    <a16:rowId xmlns:a16="http://schemas.microsoft.com/office/drawing/2014/main" val="10003"/>
                  </a:ext>
                </a:extLst>
              </a:tr>
              <a:tr h="869879">
                <a:tc>
                  <a:txBody>
                    <a:bodyPr/>
                    <a:lstStyle/>
                    <a:p>
                      <a:r>
                        <a:rPr lang="en-AU" dirty="0"/>
                        <a:t>Implement</a:t>
                      </a:r>
                      <a:endParaRPr lang="en-AU" dirty="0">
                        <a:solidFill>
                          <a:srgbClr val="000099"/>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altLang="en-US" dirty="0"/>
                        <a:t>Undertake the</a:t>
                      </a:r>
                      <a:r>
                        <a:rPr lang="en-AU" altLang="en-US" baseline="0" dirty="0"/>
                        <a:t> activities required to make the changes.</a:t>
                      </a:r>
                      <a:endParaRPr lang="en-AU" altLang="en-US" dirty="0">
                        <a:solidFill>
                          <a:srgbClr val="000099"/>
                        </a:solidFill>
                      </a:endParaRPr>
                    </a:p>
                  </a:txBody>
                  <a:tcPr/>
                </a:tc>
                <a:extLst>
                  <a:ext uri="{0D108BD9-81ED-4DB2-BD59-A6C34878D82A}">
                    <a16:rowId xmlns:a16="http://schemas.microsoft.com/office/drawing/2014/main" val="10004"/>
                  </a:ext>
                </a:extLst>
              </a:tr>
              <a:tr h="669137">
                <a:tc>
                  <a:txBody>
                    <a:bodyPr/>
                    <a:lstStyle/>
                    <a:p>
                      <a:r>
                        <a:rPr lang="en-AU" dirty="0"/>
                        <a:t>Report back</a:t>
                      </a:r>
                      <a:endParaRPr lang="en-AU" dirty="0">
                        <a:solidFill>
                          <a:srgbClr val="000099"/>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altLang="en-US" dirty="0"/>
                        <a:t>Set a date to report back on progress.</a:t>
                      </a:r>
                    </a:p>
                    <a:p>
                      <a:endParaRPr lang="en-AU" dirty="0">
                        <a:solidFill>
                          <a:srgbClr val="000099"/>
                        </a:solidFill>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95914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bwMode="auto">
          <a:xfrm>
            <a:off x="5159896" y="3573016"/>
            <a:ext cx="5184576"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4400" kern="1200">
                <a:solidFill>
                  <a:srgbClr val="000090"/>
                </a:solidFill>
                <a:latin typeface="+mj-lt"/>
                <a:ea typeface="ＭＳ Ｐゴシック" pitchFamily="34" charset="-128"/>
                <a:cs typeface="ＭＳ Ｐゴシック" pitchFamily="1" charset="-128"/>
              </a:defRPr>
            </a:lvl1pPr>
            <a:lvl2pPr algn="l" defTabSz="457200" rtl="0" eaLnBrk="0" fontAlgn="base" hangingPunct="0">
              <a:spcBef>
                <a:spcPct val="0"/>
              </a:spcBef>
              <a:spcAft>
                <a:spcPct val="0"/>
              </a:spcAft>
              <a:defRPr sz="4400">
                <a:solidFill>
                  <a:srgbClr val="000090"/>
                </a:solidFill>
                <a:latin typeface="Arial" pitchFamily="1" charset="0"/>
                <a:ea typeface="ＭＳ Ｐゴシック" pitchFamily="34" charset="-128"/>
                <a:cs typeface="ＭＳ Ｐゴシック" pitchFamily="1" charset="-128"/>
              </a:defRPr>
            </a:lvl2pPr>
            <a:lvl3pPr algn="l" defTabSz="457200" rtl="0" eaLnBrk="0" fontAlgn="base" hangingPunct="0">
              <a:spcBef>
                <a:spcPct val="0"/>
              </a:spcBef>
              <a:spcAft>
                <a:spcPct val="0"/>
              </a:spcAft>
              <a:defRPr sz="4400">
                <a:solidFill>
                  <a:srgbClr val="000090"/>
                </a:solidFill>
                <a:latin typeface="Arial" pitchFamily="1" charset="0"/>
                <a:ea typeface="ＭＳ Ｐゴシック" pitchFamily="34" charset="-128"/>
                <a:cs typeface="ＭＳ Ｐゴシック" pitchFamily="1" charset="-128"/>
              </a:defRPr>
            </a:lvl3pPr>
            <a:lvl4pPr algn="l" defTabSz="457200" rtl="0" eaLnBrk="0" fontAlgn="base" hangingPunct="0">
              <a:spcBef>
                <a:spcPct val="0"/>
              </a:spcBef>
              <a:spcAft>
                <a:spcPct val="0"/>
              </a:spcAft>
              <a:defRPr sz="4400">
                <a:solidFill>
                  <a:srgbClr val="000090"/>
                </a:solidFill>
                <a:latin typeface="Arial" pitchFamily="1" charset="0"/>
                <a:ea typeface="ＭＳ Ｐゴシック" pitchFamily="34" charset="-128"/>
                <a:cs typeface="ＭＳ Ｐゴシック" pitchFamily="1" charset="-128"/>
              </a:defRPr>
            </a:lvl4pPr>
            <a:lvl5pPr algn="l" defTabSz="457200" rtl="0" eaLnBrk="0" fontAlgn="base" hangingPunct="0">
              <a:spcBef>
                <a:spcPct val="0"/>
              </a:spcBef>
              <a:spcAft>
                <a:spcPct val="0"/>
              </a:spcAft>
              <a:defRPr sz="4400">
                <a:solidFill>
                  <a:srgbClr val="000090"/>
                </a:solidFill>
                <a:latin typeface="Arial" pitchFamily="1" charset="0"/>
                <a:ea typeface="ＭＳ Ｐゴシック" pitchFamily="34" charset="-128"/>
                <a:cs typeface="ＭＳ Ｐゴシック" pitchFamily="1" charset="-128"/>
              </a:defRPr>
            </a:lvl5pPr>
            <a:lvl6pPr marL="4572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6pPr>
            <a:lvl7pPr marL="9144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7pPr>
            <a:lvl8pPr marL="13716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8pPr>
            <a:lvl9pPr marL="1828800" algn="l" defTabSz="457200" rtl="0" eaLnBrk="1" fontAlgn="base" hangingPunct="1">
              <a:spcBef>
                <a:spcPct val="0"/>
              </a:spcBef>
              <a:spcAft>
                <a:spcPct val="0"/>
              </a:spcAft>
              <a:defRPr sz="4400">
                <a:solidFill>
                  <a:srgbClr val="705032"/>
                </a:solidFill>
                <a:latin typeface="Arial" pitchFamily="1" charset="0"/>
                <a:ea typeface="ＭＳ Ｐゴシック" pitchFamily="1" charset="-128"/>
                <a:cs typeface="ＭＳ Ｐゴシック" pitchFamily="1" charset="-128"/>
              </a:defRPr>
            </a:lvl9pPr>
          </a:lstStyle>
          <a:p>
            <a:pPr eaLnBrk="1" hangingPunct="1">
              <a:defRPr/>
            </a:pPr>
            <a:r>
              <a:rPr lang="en-AU" altLang="en-US" sz="2800" b="1" dirty="0">
                <a:solidFill>
                  <a:prstClr val="white"/>
                </a:solidFill>
                <a:latin typeface="Arial"/>
              </a:rPr>
              <a:t>Section one:</a:t>
            </a:r>
          </a:p>
          <a:p>
            <a:pPr eaLnBrk="1" hangingPunct="1">
              <a:defRPr/>
            </a:pPr>
            <a:r>
              <a:rPr lang="en-AU" altLang="en-US" sz="2800" dirty="0">
                <a:solidFill>
                  <a:prstClr val="white"/>
                </a:solidFill>
                <a:latin typeface="Arial"/>
              </a:rPr>
              <a:t>The need to take action</a:t>
            </a:r>
          </a:p>
        </p:txBody>
      </p:sp>
    </p:spTree>
    <p:extLst>
      <p:ext uri="{BB962C8B-B14F-4D97-AF65-F5344CB8AC3E}">
        <p14:creationId xmlns:p14="http://schemas.microsoft.com/office/powerpoint/2010/main" val="82845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8E33-F081-1BE8-1393-07B82784DFD0}"/>
              </a:ext>
            </a:extLst>
          </p:cNvPr>
          <p:cNvSpPr txBox="1">
            <a:spLocks/>
          </p:cNvSpPr>
          <p:nvPr/>
        </p:nvSpPr>
        <p:spPr>
          <a:xfrm>
            <a:off x="681066" y="289543"/>
            <a:ext cx="8229600" cy="96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gn="l"/>
            <a:r>
              <a:rPr lang="en-AU" sz="4000" dirty="0"/>
              <a:t>Where to get more information</a:t>
            </a:r>
          </a:p>
        </p:txBody>
      </p:sp>
      <p:sp>
        <p:nvSpPr>
          <p:cNvPr id="5" name="TextBox 4">
            <a:extLst>
              <a:ext uri="{FF2B5EF4-FFF2-40B4-BE49-F238E27FC236}">
                <a16:creationId xmlns:a16="http://schemas.microsoft.com/office/drawing/2014/main" id="{A7E77C82-F514-C0D2-E175-094F9EAEC8AC}"/>
              </a:ext>
            </a:extLst>
          </p:cNvPr>
          <p:cNvSpPr txBox="1"/>
          <p:nvPr/>
        </p:nvSpPr>
        <p:spPr>
          <a:xfrm>
            <a:off x="778398" y="1502456"/>
            <a:ext cx="10425896" cy="4087273"/>
          </a:xfrm>
          <a:prstGeom prst="rect">
            <a:avLst/>
          </a:prstGeom>
          <a:noFill/>
        </p:spPr>
        <p:txBody>
          <a:bodyPr wrap="square">
            <a:spAutoFit/>
          </a:bodyPr>
          <a:lstStyle/>
          <a:p>
            <a:pPr eaLnBrk="1" hangingPunct="1">
              <a:spcBef>
                <a:spcPct val="50000"/>
              </a:spcBef>
              <a:spcAft>
                <a:spcPct val="5000"/>
              </a:spcAft>
              <a:buSzPct val="125000"/>
            </a:pPr>
            <a:r>
              <a:rPr lang="en-AU" altLang="en-US" sz="2400" dirty="0"/>
              <a:t>Visit </a:t>
            </a:r>
            <a:r>
              <a:rPr lang="en-US" altLang="en-US" sz="2400" u="sng" dirty="0">
                <a:hlinkClick r:id="rId3"/>
              </a:rPr>
              <a:t>worksafe.qld.gov.au</a:t>
            </a:r>
            <a:r>
              <a:rPr lang="en-US" altLang="en-US" sz="2400" u="sng" dirty="0"/>
              <a:t> </a:t>
            </a:r>
          </a:p>
          <a:p>
            <a:pPr marL="800100" lvl="1" indent="-342900" eaLnBrk="1" hangingPunct="1">
              <a:spcBef>
                <a:spcPct val="50000"/>
              </a:spcBef>
              <a:spcAft>
                <a:spcPct val="5000"/>
              </a:spcAft>
              <a:buSzPct val="125000"/>
              <a:buFont typeface="Arial" panose="020B0604020202020204" pitchFamily="34" charset="0"/>
              <a:buChar char="•"/>
            </a:pPr>
            <a:r>
              <a:rPr lang="en-US" altLang="en-US" sz="2000" dirty="0"/>
              <a:t>Guidance material</a:t>
            </a:r>
          </a:p>
          <a:p>
            <a:pPr marL="800100" lvl="1" indent="-342900" eaLnBrk="1" hangingPunct="1">
              <a:spcBef>
                <a:spcPct val="50000"/>
              </a:spcBef>
              <a:spcAft>
                <a:spcPct val="5000"/>
              </a:spcAft>
              <a:buSzPct val="125000"/>
              <a:buFont typeface="Arial" panose="020B0604020202020204" pitchFamily="34" charset="0"/>
              <a:buChar char="•"/>
            </a:pPr>
            <a:r>
              <a:rPr lang="en-US" altLang="en-US" sz="2000" dirty="0"/>
              <a:t>Films</a:t>
            </a:r>
          </a:p>
          <a:p>
            <a:pPr marL="800100" lvl="1" indent="-342900" eaLnBrk="1" hangingPunct="1">
              <a:spcBef>
                <a:spcPct val="50000"/>
              </a:spcBef>
              <a:spcAft>
                <a:spcPct val="5000"/>
              </a:spcAft>
              <a:buSzPct val="125000"/>
              <a:buFont typeface="Arial" panose="020B0604020202020204" pitchFamily="34" charset="0"/>
              <a:buChar char="•"/>
            </a:pPr>
            <a:r>
              <a:rPr lang="en-US" altLang="en-US" sz="2000" dirty="0"/>
              <a:t>Case studies</a:t>
            </a:r>
          </a:p>
          <a:p>
            <a:pPr marL="800100" lvl="1" indent="-342900" eaLnBrk="1" hangingPunct="1">
              <a:spcBef>
                <a:spcPct val="50000"/>
              </a:spcBef>
              <a:spcAft>
                <a:spcPct val="5000"/>
              </a:spcAft>
              <a:buSzPct val="125000"/>
              <a:buFont typeface="Arial" panose="020B0604020202020204" pitchFamily="34" charset="0"/>
              <a:buChar char="•"/>
            </a:pPr>
            <a:r>
              <a:rPr lang="en-US" altLang="en-US" sz="2000" dirty="0"/>
              <a:t>Industry-specific information</a:t>
            </a:r>
            <a:endParaRPr lang="en-AU" altLang="en-US" sz="2000" dirty="0"/>
          </a:p>
          <a:p>
            <a:pPr eaLnBrk="1" hangingPunct="1">
              <a:spcBef>
                <a:spcPct val="50000"/>
              </a:spcBef>
              <a:spcAft>
                <a:spcPct val="5000"/>
              </a:spcAft>
              <a:buSzPct val="125000"/>
            </a:pPr>
            <a:r>
              <a:rPr lang="en-US" altLang="en-US" sz="2400" dirty="0"/>
              <a:t>Sign up for </a:t>
            </a:r>
            <a:r>
              <a:rPr lang="en-US" altLang="en-US" sz="2400" dirty="0" err="1"/>
              <a:t>eSAFE</a:t>
            </a:r>
            <a:r>
              <a:rPr lang="en-US" altLang="en-US" sz="2400" dirty="0"/>
              <a:t> (free e-newsletter service) at </a:t>
            </a:r>
            <a:r>
              <a:rPr lang="en-US" altLang="en-US" sz="2400" u="sng" dirty="0">
                <a:hlinkClick r:id="rId3"/>
              </a:rPr>
              <a:t>worksafe.qld.gov.au</a:t>
            </a:r>
            <a:r>
              <a:rPr lang="en-US" altLang="en-US" sz="2400" u="sng" dirty="0"/>
              <a:t> </a:t>
            </a:r>
          </a:p>
          <a:p>
            <a:pPr eaLnBrk="1" hangingPunct="1">
              <a:spcBef>
                <a:spcPct val="50000"/>
              </a:spcBef>
              <a:spcAft>
                <a:spcPct val="5000"/>
              </a:spcAft>
              <a:buSzPct val="125000"/>
            </a:pPr>
            <a:r>
              <a:rPr lang="en-US" altLang="en-US" sz="2400" dirty="0"/>
              <a:t>Contact a WHSQ Inspector in your region for further assistance. </a:t>
            </a:r>
          </a:p>
          <a:p>
            <a:pPr eaLnBrk="1" hangingPunct="1">
              <a:spcBef>
                <a:spcPct val="50000"/>
              </a:spcBef>
              <a:spcAft>
                <a:spcPct val="5000"/>
              </a:spcAft>
              <a:buSzPct val="125000"/>
            </a:pPr>
            <a:r>
              <a:rPr lang="en-US" altLang="en-US" sz="2400" dirty="0"/>
              <a:t>Phone the WHS Infoline on 1300 362 128.</a:t>
            </a:r>
            <a:endParaRPr lang="en-US" altLang="en-US" sz="2400" dirty="0">
              <a:solidFill>
                <a:srgbClr val="000099"/>
              </a:solidFill>
            </a:endParaRPr>
          </a:p>
        </p:txBody>
      </p:sp>
    </p:spTree>
    <p:extLst>
      <p:ext uri="{BB962C8B-B14F-4D97-AF65-F5344CB8AC3E}">
        <p14:creationId xmlns:p14="http://schemas.microsoft.com/office/powerpoint/2010/main" val="1262999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B31FC4-F15E-AC49-998E-92FC0D187413}"/>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834240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D00DD7-2EB0-F4DC-2995-6B85010EECAF}"/>
              </a:ext>
            </a:extLst>
          </p:cNvPr>
          <p:cNvSpPr txBox="1">
            <a:spLocks/>
          </p:cNvSpPr>
          <p:nvPr/>
        </p:nvSpPr>
        <p:spPr>
          <a:xfrm>
            <a:off x="851483" y="554995"/>
            <a:ext cx="8229600" cy="96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gn="l"/>
            <a:r>
              <a:rPr lang="en-AU" sz="4000" dirty="0"/>
              <a:t>The need to take action</a:t>
            </a:r>
          </a:p>
        </p:txBody>
      </p:sp>
      <p:sp>
        <p:nvSpPr>
          <p:cNvPr id="5" name="Content Placeholder 2">
            <a:extLst>
              <a:ext uri="{FF2B5EF4-FFF2-40B4-BE49-F238E27FC236}">
                <a16:creationId xmlns:a16="http://schemas.microsoft.com/office/drawing/2014/main" id="{8E6C9CF3-15A7-B369-9986-1596BAC1A6CD}"/>
              </a:ext>
            </a:extLst>
          </p:cNvPr>
          <p:cNvSpPr txBox="1">
            <a:spLocks/>
          </p:cNvSpPr>
          <p:nvPr/>
        </p:nvSpPr>
        <p:spPr>
          <a:xfrm>
            <a:off x="851483" y="1563882"/>
            <a:ext cx="8229600"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buNone/>
            </a:pPr>
            <a:r>
              <a:rPr lang="en-AU" dirty="0"/>
              <a:t>4400 people aged between 15 and 24 years are seriously injured at work every year in Queensland.</a:t>
            </a:r>
          </a:p>
          <a:p>
            <a:pPr algn="l"/>
            <a:endParaRPr lang="en-AU" dirty="0"/>
          </a:p>
        </p:txBody>
      </p:sp>
      <p:pic>
        <p:nvPicPr>
          <p:cNvPr id="2" name="Picture 1">
            <a:extLst>
              <a:ext uri="{FF2B5EF4-FFF2-40B4-BE49-F238E27FC236}">
                <a16:creationId xmlns:a16="http://schemas.microsoft.com/office/drawing/2014/main" id="{0324D48C-B3E5-E874-C8B2-A4435D251822}"/>
              </a:ext>
            </a:extLst>
          </p:cNvPr>
          <p:cNvPicPr>
            <a:picLocks noChangeAspect="1"/>
          </p:cNvPicPr>
          <p:nvPr/>
        </p:nvPicPr>
        <p:blipFill rotWithShape="1">
          <a:blip r:embed="rId3">
            <a:extLst>
              <a:ext uri="{28A0092B-C50C-407E-A947-70E740481C1C}">
                <a14:useLocalDpi xmlns:a14="http://schemas.microsoft.com/office/drawing/2010/main" val="0"/>
              </a:ext>
            </a:extLst>
          </a:blip>
          <a:srcRect l="-1192" t="23034" r="11668"/>
          <a:stretch/>
        </p:blipFill>
        <p:spPr>
          <a:xfrm>
            <a:off x="-446095" y="2586446"/>
            <a:ext cx="9955855" cy="6407518"/>
          </a:xfrm>
          <a:prstGeom prst="rect">
            <a:avLst/>
          </a:prstGeom>
        </p:spPr>
      </p:pic>
    </p:spTree>
    <p:extLst>
      <p:ext uri="{BB962C8B-B14F-4D97-AF65-F5344CB8AC3E}">
        <p14:creationId xmlns:p14="http://schemas.microsoft.com/office/powerpoint/2010/main" val="3135686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469692-9014-D8A3-B0DE-366A6AA63063}"/>
              </a:ext>
            </a:extLst>
          </p:cNvPr>
          <p:cNvPicPr>
            <a:picLocks noChangeAspect="1"/>
          </p:cNvPicPr>
          <p:nvPr/>
        </p:nvPicPr>
        <p:blipFill rotWithShape="1">
          <a:blip r:embed="rId3">
            <a:extLst>
              <a:ext uri="{28A0092B-C50C-407E-A947-70E740481C1C}">
                <a14:useLocalDpi xmlns:a14="http://schemas.microsoft.com/office/drawing/2010/main" val="0"/>
              </a:ext>
            </a:extLst>
          </a:blip>
          <a:srcRect l="7675" t="19530" r="10659" b="29109"/>
          <a:stretch/>
        </p:blipFill>
        <p:spPr>
          <a:xfrm>
            <a:off x="681703" y="2229691"/>
            <a:ext cx="8977863" cy="4226882"/>
          </a:xfrm>
          <a:prstGeom prst="rect">
            <a:avLst/>
          </a:prstGeom>
        </p:spPr>
      </p:pic>
      <p:sp>
        <p:nvSpPr>
          <p:cNvPr id="4" name="Title 2">
            <a:extLst>
              <a:ext uri="{FF2B5EF4-FFF2-40B4-BE49-F238E27FC236}">
                <a16:creationId xmlns:a16="http://schemas.microsoft.com/office/drawing/2014/main" id="{9C6AC09F-5E30-ACC5-DC8D-AB14A5088BE8}"/>
              </a:ext>
            </a:extLst>
          </p:cNvPr>
          <p:cNvSpPr txBox="1">
            <a:spLocks/>
          </p:cNvSpPr>
          <p:nvPr/>
        </p:nvSpPr>
        <p:spPr>
          <a:xfrm>
            <a:off x="892629" y="777353"/>
            <a:ext cx="8229600" cy="9604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gn="l">
              <a:lnSpc>
                <a:spcPct val="107000"/>
              </a:lnSpc>
              <a:spcBef>
                <a:spcPts val="1200"/>
              </a:spcBef>
            </a:pPr>
            <a:r>
              <a:rPr lang="en-AU" sz="4000" kern="0" dirty="0">
                <a:ea typeface="Times New Roman" panose="02020603050405020304" pitchFamily="18" charset="0"/>
                <a:cs typeface="Times New Roman" panose="02020603050405020304" pitchFamily="18" charset="0"/>
              </a:rPr>
              <a:t>Injury hotspots for young workers </a:t>
            </a:r>
            <a:br>
              <a:rPr lang="en-AU" sz="4000" kern="0" dirty="0">
                <a:ea typeface="Times New Roman" panose="02020603050405020304" pitchFamily="18" charset="0"/>
                <a:cs typeface="Times New Roman" panose="02020603050405020304" pitchFamily="18" charset="0"/>
              </a:rPr>
            </a:br>
            <a:r>
              <a:rPr lang="en-AU" sz="4000" kern="0" dirty="0">
                <a:ea typeface="Times New Roman" panose="02020603050405020304" pitchFamily="18" charset="0"/>
                <a:cs typeface="Times New Roman" panose="02020603050405020304" pitchFamily="18" charset="0"/>
              </a:rPr>
              <a:t>aged 15-24 years </a:t>
            </a:r>
          </a:p>
        </p:txBody>
      </p:sp>
      <p:sp>
        <p:nvSpPr>
          <p:cNvPr id="7" name="TextBox 6">
            <a:extLst>
              <a:ext uri="{FF2B5EF4-FFF2-40B4-BE49-F238E27FC236}">
                <a16:creationId xmlns:a16="http://schemas.microsoft.com/office/drawing/2014/main" id="{52C3C92A-367B-8964-2944-4D3A6C2A1A4F}"/>
              </a:ext>
            </a:extLst>
          </p:cNvPr>
          <p:cNvSpPr txBox="1"/>
          <p:nvPr/>
        </p:nvSpPr>
        <p:spPr>
          <a:xfrm>
            <a:off x="892629" y="1885836"/>
            <a:ext cx="6096000" cy="461665"/>
          </a:xfrm>
          <a:prstGeom prst="rect">
            <a:avLst/>
          </a:prstGeom>
          <a:noFill/>
        </p:spPr>
        <p:txBody>
          <a:bodyPr wrap="square">
            <a:spAutoFit/>
          </a:bodyPr>
          <a:lstStyle/>
          <a:p>
            <a:r>
              <a:rPr lang="en-AU" sz="2400" dirty="0">
                <a:latin typeface="Arial" panose="020B0604020202020204" pitchFamily="34" charset="0"/>
                <a:ea typeface="Calibri" panose="020F0502020204030204" pitchFamily="34" charset="0"/>
                <a:cs typeface="Arial" panose="020B0604020202020204" pitchFamily="34" charset="0"/>
              </a:rPr>
              <a:t>All industries, serious injury claims </a:t>
            </a:r>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2768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10E59D8-C557-F9E3-B5EF-3B85BFEA1F98}"/>
              </a:ext>
            </a:extLst>
          </p:cNvPr>
          <p:cNvSpPr txBox="1">
            <a:spLocks/>
          </p:cNvSpPr>
          <p:nvPr/>
        </p:nvSpPr>
        <p:spPr>
          <a:xfrm>
            <a:off x="361406" y="336672"/>
            <a:ext cx="8229600" cy="96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r>
              <a:rPr lang="en-AU" sz="4000" dirty="0"/>
              <a:t>Every injury has its own story…</a:t>
            </a:r>
          </a:p>
        </p:txBody>
      </p:sp>
      <p:pic>
        <p:nvPicPr>
          <p:cNvPr id="11" name="Picture 10" descr="A person in a red hat&#10;&#10;Description automatically generated">
            <a:hlinkClick r:id="rId3"/>
            <a:extLst>
              <a:ext uri="{FF2B5EF4-FFF2-40B4-BE49-F238E27FC236}">
                <a16:creationId xmlns:a16="http://schemas.microsoft.com/office/drawing/2014/main" id="{E2719C75-78A5-E536-3EE1-7138AD79E2EE}"/>
              </a:ext>
            </a:extLst>
          </p:cNvPr>
          <p:cNvPicPr>
            <a:picLocks noChangeAspect="1"/>
          </p:cNvPicPr>
          <p:nvPr/>
        </p:nvPicPr>
        <p:blipFill>
          <a:blip r:embed="rId4"/>
          <a:stretch>
            <a:fillRect/>
          </a:stretch>
        </p:blipFill>
        <p:spPr>
          <a:xfrm>
            <a:off x="1007918" y="1326964"/>
            <a:ext cx="6196322" cy="5194364"/>
          </a:xfrm>
          <a:prstGeom prst="rect">
            <a:avLst/>
          </a:prstGeom>
        </p:spPr>
      </p:pic>
      <p:sp>
        <p:nvSpPr>
          <p:cNvPr id="12" name="Rectangle 11">
            <a:extLst>
              <a:ext uri="{FF2B5EF4-FFF2-40B4-BE49-F238E27FC236}">
                <a16:creationId xmlns:a16="http://schemas.microsoft.com/office/drawing/2014/main" id="{17A105D6-3932-81A4-8C72-CCA072314003}"/>
              </a:ext>
            </a:extLst>
          </p:cNvPr>
          <p:cNvSpPr/>
          <p:nvPr/>
        </p:nvSpPr>
        <p:spPr>
          <a:xfrm>
            <a:off x="6702137" y="3541845"/>
            <a:ext cx="6004895" cy="307777"/>
          </a:xfrm>
          <a:prstGeom prst="rect">
            <a:avLst/>
          </a:prstGeom>
        </p:spPr>
        <p:txBody>
          <a:bodyPr wrap="square">
            <a:spAutoFit/>
          </a:bodyPr>
          <a:lstStyle/>
          <a:p>
            <a:pPr algn="ctr">
              <a:spcBef>
                <a:spcPct val="30000"/>
              </a:spcBef>
              <a:defRPr/>
            </a:pPr>
            <a:r>
              <a:rPr lang="en-AU" sz="1400" b="1" i="1" dirty="0">
                <a:solidFill>
                  <a:prstClr val="black"/>
                </a:solidFill>
                <a:latin typeface="Arial"/>
                <a:cs typeface="ＭＳ Ｐゴシック" pitchFamily="1" charset="-128"/>
                <a:hlinkClick r:id="rId3"/>
              </a:rPr>
              <a:t>Watch Jason’s film</a:t>
            </a:r>
            <a:endParaRPr lang="en-AU" sz="1400" b="1" i="1" dirty="0">
              <a:solidFill>
                <a:prstClr val="black"/>
              </a:solidFill>
              <a:latin typeface="Arial"/>
              <a:cs typeface="ＭＳ Ｐゴシック" pitchFamily="1" charset="-128"/>
            </a:endParaRPr>
          </a:p>
        </p:txBody>
      </p:sp>
    </p:spTree>
    <p:extLst>
      <p:ext uri="{BB962C8B-B14F-4D97-AF65-F5344CB8AC3E}">
        <p14:creationId xmlns:p14="http://schemas.microsoft.com/office/powerpoint/2010/main" val="1489893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EFE8887-EA28-BAA0-8A2D-481E1708DF24}"/>
              </a:ext>
            </a:extLst>
          </p:cNvPr>
          <p:cNvSpPr txBox="1">
            <a:spLocks/>
          </p:cNvSpPr>
          <p:nvPr/>
        </p:nvSpPr>
        <p:spPr>
          <a:xfrm>
            <a:off x="541089" y="358627"/>
            <a:ext cx="8229600" cy="96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gn="l"/>
            <a:r>
              <a:rPr lang="en-AU" sz="4000" dirty="0"/>
              <a:t>Every injury has its own story…</a:t>
            </a:r>
          </a:p>
        </p:txBody>
      </p:sp>
      <p:sp>
        <p:nvSpPr>
          <p:cNvPr id="7" name="Rectangle 6">
            <a:extLst>
              <a:ext uri="{FF2B5EF4-FFF2-40B4-BE49-F238E27FC236}">
                <a16:creationId xmlns:a16="http://schemas.microsoft.com/office/drawing/2014/main" id="{D0F4B983-BB7F-742F-2259-E798AD9AAD17}"/>
              </a:ext>
            </a:extLst>
          </p:cNvPr>
          <p:cNvSpPr/>
          <p:nvPr/>
        </p:nvSpPr>
        <p:spPr>
          <a:xfrm>
            <a:off x="645951" y="5981912"/>
            <a:ext cx="7239699" cy="307777"/>
          </a:xfrm>
          <a:prstGeom prst="rect">
            <a:avLst/>
          </a:prstGeom>
        </p:spPr>
        <p:txBody>
          <a:bodyPr wrap="square">
            <a:spAutoFit/>
          </a:bodyPr>
          <a:lstStyle/>
          <a:p>
            <a:pPr algn="ctr">
              <a:spcBef>
                <a:spcPct val="30000"/>
              </a:spcBef>
              <a:defRPr/>
            </a:pPr>
            <a:r>
              <a:rPr lang="en-AU" sz="1400" b="1" i="1" dirty="0">
                <a:solidFill>
                  <a:prstClr val="black"/>
                </a:solidFill>
                <a:latin typeface="Arial"/>
                <a:cs typeface="ＭＳ Ｐゴシック" pitchFamily="1" charset="-128"/>
                <a:hlinkClick r:id="rId3"/>
              </a:rPr>
              <a:t>Watch Dale Kennedy’s film</a:t>
            </a:r>
            <a:endParaRPr lang="en-AU" sz="1400" b="1" i="1" dirty="0">
              <a:solidFill>
                <a:prstClr val="black"/>
              </a:solidFill>
              <a:latin typeface="Arial"/>
              <a:cs typeface="ＭＳ Ｐゴシック" pitchFamily="1" charset="-128"/>
            </a:endParaRPr>
          </a:p>
        </p:txBody>
      </p:sp>
      <p:pic>
        <p:nvPicPr>
          <p:cNvPr id="3" name="Picture 2" descr="A person leaning on a fence&#10;&#10;Description automatically generated">
            <a:hlinkClick r:id="rId3"/>
            <a:extLst>
              <a:ext uri="{FF2B5EF4-FFF2-40B4-BE49-F238E27FC236}">
                <a16:creationId xmlns:a16="http://schemas.microsoft.com/office/drawing/2014/main" id="{D6B54854-E65C-3B31-908F-AFA0F0756186}"/>
              </a:ext>
            </a:extLst>
          </p:cNvPr>
          <p:cNvPicPr>
            <a:picLocks noChangeAspect="1"/>
          </p:cNvPicPr>
          <p:nvPr/>
        </p:nvPicPr>
        <p:blipFill>
          <a:blip r:embed="rId4"/>
          <a:stretch>
            <a:fillRect/>
          </a:stretch>
        </p:blipFill>
        <p:spPr>
          <a:xfrm>
            <a:off x="645951" y="1441958"/>
            <a:ext cx="7109918" cy="4417060"/>
          </a:xfrm>
          <a:prstGeom prst="rect">
            <a:avLst/>
          </a:prstGeom>
        </p:spPr>
      </p:pic>
    </p:spTree>
    <p:extLst>
      <p:ext uri="{BB962C8B-B14F-4D97-AF65-F5344CB8AC3E}">
        <p14:creationId xmlns:p14="http://schemas.microsoft.com/office/powerpoint/2010/main" val="2629695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7C64968-C89B-AB05-E374-D98A55066198}"/>
              </a:ext>
            </a:extLst>
          </p:cNvPr>
          <p:cNvSpPr txBox="1">
            <a:spLocks/>
          </p:cNvSpPr>
          <p:nvPr/>
        </p:nvSpPr>
        <p:spPr>
          <a:xfrm>
            <a:off x="615733" y="369848"/>
            <a:ext cx="8229600" cy="96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gn="l"/>
            <a:r>
              <a:rPr lang="en-AU" altLang="en-US" sz="4000" dirty="0">
                <a:ea typeface="ＭＳ Ｐゴシック" panose="020B0600070205080204" pitchFamily="34" charset="-128"/>
              </a:rPr>
              <a:t>Self-reflection</a:t>
            </a:r>
            <a:endParaRPr lang="en-AU" altLang="en-US" sz="4000" i="1" dirty="0">
              <a:ea typeface="ＭＳ Ｐゴシック" panose="020B0600070205080204" pitchFamily="34" charset="-128"/>
            </a:endParaRPr>
          </a:p>
        </p:txBody>
      </p:sp>
      <p:sp>
        <p:nvSpPr>
          <p:cNvPr id="2" name="Content Placeholder 2">
            <a:extLst>
              <a:ext uri="{FF2B5EF4-FFF2-40B4-BE49-F238E27FC236}">
                <a16:creationId xmlns:a16="http://schemas.microsoft.com/office/drawing/2014/main" id="{2E02E098-7D34-1E99-9B28-C9EDCFD21924}"/>
              </a:ext>
            </a:extLst>
          </p:cNvPr>
          <p:cNvSpPr txBox="1">
            <a:spLocks/>
          </p:cNvSpPr>
          <p:nvPr/>
        </p:nvSpPr>
        <p:spPr>
          <a:xfrm>
            <a:off x="457200" y="1600200"/>
            <a:ext cx="10379676"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AU" dirty="0"/>
              <a:t>Take a moment to think about yourself at 20 years old.</a:t>
            </a:r>
          </a:p>
          <a:p>
            <a:pPr marL="342900" indent="-342900" algn="l">
              <a:lnSpc>
                <a:spcPct val="200000"/>
              </a:lnSpc>
              <a:buFont typeface="Arial" panose="020B0604020202020204" pitchFamily="34" charset="0"/>
              <a:buChar char="•"/>
            </a:pPr>
            <a:r>
              <a:rPr lang="en-AU" dirty="0"/>
              <a:t>How could a serious injury have affected your life (or your loved ones)?</a:t>
            </a:r>
          </a:p>
          <a:p>
            <a:pPr marL="342900" indent="-342900" algn="l">
              <a:lnSpc>
                <a:spcPct val="200000"/>
              </a:lnSpc>
              <a:buFont typeface="Arial" panose="020B0604020202020204" pitchFamily="34" charset="0"/>
              <a:buChar char="•"/>
            </a:pPr>
            <a:r>
              <a:rPr lang="en-AU" dirty="0"/>
              <a:t>How influential were your co-workers and supervisors?</a:t>
            </a:r>
          </a:p>
          <a:p>
            <a:pPr algn="l">
              <a:lnSpc>
                <a:spcPct val="150000"/>
              </a:lnSpc>
            </a:pPr>
            <a:endParaRPr lang="en-AU" dirty="0"/>
          </a:p>
          <a:p>
            <a:endParaRPr lang="en-AU" dirty="0"/>
          </a:p>
        </p:txBody>
      </p:sp>
    </p:spTree>
    <p:extLst>
      <p:ext uri="{BB962C8B-B14F-4D97-AF65-F5344CB8AC3E}">
        <p14:creationId xmlns:p14="http://schemas.microsoft.com/office/powerpoint/2010/main" val="2834537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7C64968-C89B-AB05-E374-D98A55066198}"/>
              </a:ext>
            </a:extLst>
          </p:cNvPr>
          <p:cNvSpPr txBox="1">
            <a:spLocks/>
          </p:cNvSpPr>
          <p:nvPr/>
        </p:nvSpPr>
        <p:spPr>
          <a:xfrm>
            <a:off x="615733" y="369848"/>
            <a:ext cx="8229600" cy="9604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gn="l"/>
            <a:r>
              <a:rPr lang="en-AU" altLang="en-US" sz="4000" dirty="0">
                <a:ea typeface="ＭＳ Ｐゴシック" panose="020B0600070205080204" pitchFamily="34" charset="-128"/>
              </a:rPr>
              <a:t>The need to take action</a:t>
            </a:r>
            <a:endParaRPr lang="en-AU" altLang="en-US" sz="4000" i="1" dirty="0">
              <a:ea typeface="ＭＳ Ｐゴシック" panose="020B0600070205080204" pitchFamily="34" charset="-128"/>
            </a:endParaRPr>
          </a:p>
        </p:txBody>
      </p:sp>
      <p:sp>
        <p:nvSpPr>
          <p:cNvPr id="2" name="Content Placeholder 2">
            <a:extLst>
              <a:ext uri="{FF2B5EF4-FFF2-40B4-BE49-F238E27FC236}">
                <a16:creationId xmlns:a16="http://schemas.microsoft.com/office/drawing/2014/main" id="{2E02E098-7D34-1E99-9B28-C9EDCFD21924}"/>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200000"/>
              </a:lnSpc>
              <a:buFont typeface="Arial" panose="020B0604020202020204" pitchFamily="34" charset="0"/>
              <a:buChar char="•"/>
            </a:pPr>
            <a:r>
              <a:rPr lang="en-AU" dirty="0"/>
              <a:t>How many young workers are in this workplace?</a:t>
            </a:r>
          </a:p>
          <a:p>
            <a:pPr marL="342900" indent="-342900" algn="l">
              <a:lnSpc>
                <a:spcPct val="200000"/>
              </a:lnSpc>
              <a:buFont typeface="Arial" panose="020B0604020202020204" pitchFamily="34" charset="0"/>
              <a:buChar char="•"/>
            </a:pPr>
            <a:r>
              <a:rPr lang="en-AU" dirty="0"/>
              <a:t>What kinds of jobs do young workers do?</a:t>
            </a:r>
          </a:p>
          <a:p>
            <a:pPr marL="342900" indent="-342900" algn="l">
              <a:lnSpc>
                <a:spcPct val="200000"/>
              </a:lnSpc>
              <a:buFont typeface="Arial" panose="020B0604020202020204" pitchFamily="34" charset="0"/>
              <a:buChar char="•"/>
            </a:pPr>
            <a:r>
              <a:rPr lang="en-AU" dirty="0"/>
              <a:t>Could these injuries happen in this workplace?</a:t>
            </a:r>
          </a:p>
          <a:p>
            <a:pPr algn="l"/>
            <a:endParaRPr lang="en-AU" dirty="0"/>
          </a:p>
          <a:p>
            <a:endParaRPr lang="en-AU" dirty="0"/>
          </a:p>
        </p:txBody>
      </p:sp>
    </p:spTree>
    <p:extLst>
      <p:ext uri="{BB962C8B-B14F-4D97-AF65-F5344CB8AC3E}">
        <p14:creationId xmlns:p14="http://schemas.microsoft.com/office/powerpoint/2010/main" val="2925993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270_WHSQ PPP Widescreen Template" id="{984D824B-60A7-9A49-B13B-CC6C7560FCE9}" vid="{3B09B1DD-9EA6-C244-80FD-058BD16714A5}"/>
    </a:ext>
  </a:extLst>
</a:theme>
</file>

<file path=ppt/theme/theme2.xml><?xml version="1.0" encoding="utf-8"?>
<a:theme xmlns:a="http://schemas.openxmlformats.org/drawingml/2006/main" name="9_WHSQ PPT templat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1800" b="0" i="0" u="none" strike="noStrike" kern="1200" cap="none" spc="0" normalizeH="0" baseline="0" noProof="0" dirty="0" smtClean="0">
            <a:ln>
              <a:noFill/>
            </a:ln>
            <a:solidFill>
              <a:srgbClr val="FFFFFF"/>
            </a:solidFill>
            <a:effectLst/>
            <a:uLnTx/>
            <a:uFillTx/>
            <a:latin typeface="Arial"/>
            <a:ea typeface="+mn-ea"/>
            <a:cs typeface="Aria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type xmlns="321715e1-1fa7-4b70-a837-51da37260cad">Template</Documenttype>
    <TranslationStateDownloadLink xmlns="http://schemas.microsoft.com/sharepoint/v3">
      <Url xsi:nil="true"/>
      <Description xsi:nil="true"/>
    </TranslationStateDownloadLink>
    <IconOverlay xmlns="http://schemas.microsoft.com/sharepoint/v4" xsi:nil="true"/>
    <TaxCatchAll xmlns="40b65710-e3b0-4eb7-a562-55c43e5811c0">
      <Value>19</Value>
      <Value>577</Value>
    </TaxCatchAll>
    <me9e23cdcd6e4ceaa541b246eab01d60 xmlns="40b65710-e3b0-4eb7-a562-55c43e5811c0">
      <Terms xmlns="http://schemas.microsoft.com/office/infopath/2007/PartnerControls">
        <TermInfo xmlns="http://schemas.microsoft.com/office/infopath/2007/PartnerControls">
          <TermName xmlns="http://schemas.microsoft.com/office/infopath/2007/PartnerControls">Awareness and Engagement</TermName>
          <TermId xmlns="http://schemas.microsoft.com/office/infopath/2007/PartnerControls">9523778c-5e79-4458-ab38-2c895b52b25d</TermId>
        </TermInfo>
      </Terms>
    </me9e23cdcd6e4ceaa541b246eab01d60>
    <PublishingExpirationDate xmlns="http://schemas.microsoft.com/sharepoint/v3" xsi:nil="true"/>
    <PublishingStartDate xmlns="http://schemas.microsoft.com/sharepoint/v3" xsi:nil="true"/>
    <Landing_x0020_description xmlns="40b65710-e3b0-4eb7-a562-55c43e5811c0">WHSQ Powerpoint presentation template</Landing_x0020_description>
    <Process xmlns="321715e1-1fa7-4b70-a837-51da37260cad" xsi:nil="true"/>
    <pde1ad867998499287bb407ba4bcb7bc xmlns="40b65710-e3b0-4eb7-a562-55c43e5811c0">
      <Terms xmlns="http://schemas.microsoft.com/office/infopath/2007/PartnerControls">
        <TermInfo xmlns="http://schemas.microsoft.com/office/infopath/2007/PartnerControls">
          <TermName xmlns="http://schemas.microsoft.com/office/infopath/2007/PartnerControls">Awareness and engagement</TermName>
          <TermId xmlns="http://schemas.microsoft.com/office/infopath/2007/PartnerControls">8aeff04c-af04-425f-ba87-418f5339a258</TermId>
        </TermInfo>
      </Terms>
    </pde1ad867998499287bb407ba4bcb7bc>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C4C34064A79746B1B31BAC400D122D" ma:contentTypeVersion="19" ma:contentTypeDescription="Create a new document." ma:contentTypeScope="" ma:versionID="64de20ffdd3fef22ef3d57b0eea3739d">
  <xsd:schema xmlns:xsd="http://www.w3.org/2001/XMLSchema" xmlns:xs="http://www.w3.org/2001/XMLSchema" xmlns:p="http://schemas.microsoft.com/office/2006/metadata/properties" xmlns:ns1="http://schemas.microsoft.com/sharepoint/v3" xmlns:ns2="40b65710-e3b0-4eb7-a562-55c43e5811c0" xmlns:ns3="321715e1-1fa7-4b70-a837-51da37260cad" xmlns:ns4="http://schemas.microsoft.com/sharepoint/v4" targetNamespace="http://schemas.microsoft.com/office/2006/metadata/properties" ma:root="true" ma:fieldsID="3fbb51475643067b655847254b65fc58" ns1:_="" ns2:_="" ns3:_="" ns4:_="">
    <xsd:import namespace="http://schemas.microsoft.com/sharepoint/v3"/>
    <xsd:import namespace="40b65710-e3b0-4eb7-a562-55c43e5811c0"/>
    <xsd:import namespace="321715e1-1fa7-4b70-a837-51da37260cad"/>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2:pde1ad867998499287bb407ba4bcb7bc" minOccurs="0"/>
                <xsd:element ref="ns2:TaxCatchAll" minOccurs="0"/>
                <xsd:element ref="ns2:Landing_x0020_description" minOccurs="0"/>
                <xsd:element ref="ns1:TranslationStateDownloadLink" minOccurs="0"/>
                <xsd:element ref="ns2:me9e23cdcd6e4ceaa541b246eab01d60" minOccurs="0"/>
                <xsd:element ref="ns3:Documenttype" minOccurs="0"/>
                <xsd:element ref="ns3:Process"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TranslationStateDownloadLink" ma:index="14" nillable="true" ma:displayName="Download Link" ma:internalName="TranslationStateDownload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0b65710-e3b0-4eb7-a562-55c43e5811c0" elementFormDefault="qualified">
    <xsd:import namespace="http://schemas.microsoft.com/office/2006/documentManagement/types"/>
    <xsd:import namespace="http://schemas.microsoft.com/office/infopath/2007/PartnerControls"/>
    <xsd:element name="pde1ad867998499287bb407ba4bcb7bc" ma:index="11" nillable="true" ma:taxonomy="true" ma:internalName="pde1ad867998499287bb407ba4bcb7bc" ma:taxonomyFieldName="Landing_x0020_page" ma:displayName="Landing page" ma:default="" ma:fieldId="{9de1ad86-7998-4992-87bb-407ba4bcb7bc}" ma:taxonomyMulti="true" ma:sspId="6758299f-2f9a-4a85-a0bd-be3333e5cb78" ma:termSetId="66166188-740b-4bf6-8cb6-0b93db20a8e7"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6f84d04a-202c-4d34-aa76-3e5b74bffff3}" ma:internalName="TaxCatchAll" ma:showField="CatchAllData" ma:web="40b65710-e3b0-4eb7-a562-55c43e5811c0">
      <xsd:complexType>
        <xsd:complexContent>
          <xsd:extension base="dms:MultiChoiceLookup">
            <xsd:sequence>
              <xsd:element name="Value" type="dms:Lookup" maxOccurs="unbounded" minOccurs="0" nillable="true"/>
            </xsd:sequence>
          </xsd:extension>
        </xsd:complexContent>
      </xsd:complexType>
    </xsd:element>
    <xsd:element name="Landing_x0020_description" ma:index="13" nillable="true" ma:displayName="Landing description" ma:description="This field displays the descriptions of the children pages." ma:internalName="Landing_x0020_description">
      <xsd:simpleType>
        <xsd:restriction base="dms:Note">
          <xsd:maxLength value="255"/>
        </xsd:restriction>
      </xsd:simpleType>
    </xsd:element>
    <xsd:element name="me9e23cdcd6e4ceaa541b246eab01d60" ma:index="16" nillable="true" ma:taxonomy="true" ma:internalName="me9e23cdcd6e4ceaa541b246eab01d60" ma:taxonomyFieldName="Business_x0020_unit" ma:displayName="Business unit" ma:default="" ma:fieldId="{6e9e23cd-cd6e-4cea-a541-b246eab01d60}" ma:taxonomyMulti="true" ma:sspId="6758299f-2f9a-4a85-a0bd-be3333e5cb78" ma:termSetId="1e76b736-3499-472c-883f-c4b4a3b45f8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21715e1-1fa7-4b70-a837-51da37260cad" elementFormDefault="qualified">
    <xsd:import namespace="http://schemas.microsoft.com/office/2006/documentManagement/types"/>
    <xsd:import namespace="http://schemas.microsoft.com/office/infopath/2007/PartnerControls"/>
    <xsd:element name="Documenttype" ma:index="17" nillable="true" ma:displayName="Document type" ma:format="RadioButtons" ma:internalName="Documenttype">
      <xsd:simpleType>
        <xsd:restriction base="dms:Choice">
          <xsd:enumeration value="Form"/>
          <xsd:enumeration value="Procedure"/>
          <xsd:enumeration value="Guideline"/>
          <xsd:enumeration value="Policy"/>
          <xsd:enumeration value="Manual"/>
          <xsd:enumeration value="FAQ"/>
          <xsd:enumeration value="Checklist"/>
          <xsd:enumeration value="Template"/>
          <xsd:enumeration value="Business plan"/>
        </xsd:restriction>
      </xsd:simpleType>
    </xsd:element>
    <xsd:element name="Process" ma:index="18" nillable="true" ma:displayName="Process" ma:format="RadioButtons" ma:internalName="Process">
      <xsd:simpleType>
        <xsd:restriction base="dms:Choice">
          <xsd:enumeration value="Correspondence"/>
          <xsd:enumeration value="Cabinet submission"/>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9B886A-E408-422D-85B7-9C2FDE50F1B9}">
  <ds:schemaRefs>
    <ds:schemaRef ds:uri="http://schemas.microsoft.com/sharepoint/v3/contenttype/forms"/>
  </ds:schemaRefs>
</ds:datastoreItem>
</file>

<file path=customXml/itemProps2.xml><?xml version="1.0" encoding="utf-8"?>
<ds:datastoreItem xmlns:ds="http://schemas.openxmlformats.org/officeDocument/2006/customXml" ds:itemID="{BA8CEF3A-0579-46A8-A899-5783CF3FE01F}">
  <ds:schemaRefs>
    <ds:schemaRef ds:uri="http://purl.org/dc/elements/1.1/"/>
    <ds:schemaRef ds:uri="http://schemas.microsoft.com/office/2006/metadata/properties"/>
    <ds:schemaRef ds:uri="321715e1-1fa7-4b70-a837-51da37260cad"/>
    <ds:schemaRef ds:uri="http://schemas.microsoft.com/sharepoint/v3"/>
    <ds:schemaRef ds:uri="http://schemas.microsoft.com/sharepoint/v4"/>
    <ds:schemaRef ds:uri="http://purl.org/dc/terms/"/>
    <ds:schemaRef ds:uri="40b65710-e3b0-4eb7-a562-55c43e5811c0"/>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4810AF4-2FE6-4A99-BC4F-6F7C0C8C03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0b65710-e3b0-4eb7-a562-55c43e5811c0"/>
    <ds:schemaRef ds:uri="321715e1-1fa7-4b70-a837-51da37260ca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WHSQ-presentation-template</Template>
  <TotalTime>311</TotalTime>
  <Words>2710</Words>
  <Application>Microsoft Office PowerPoint</Application>
  <PresentationFormat>Widescreen</PresentationFormat>
  <Paragraphs>301</Paragraphs>
  <Slides>31</Slides>
  <Notes>26</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Calibri</vt:lpstr>
      <vt:lpstr>Courier New</vt:lpstr>
      <vt:lpstr>Nunito Sans</vt:lpstr>
      <vt:lpstr>Office Theme</vt:lpstr>
      <vt:lpstr>9_WHSQ PPT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Office of Industrial Relations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young workers safe: for supervisors and managers</dc:title>
  <dc:subject>A 45 minute workshop to be delivered to groups of supervisors and managers that have responsibility for young workers.</dc:subject>
  <dc:creator>Safety Leadership at Work</dc:creator>
  <cp:keywords>PN11912; Keeping young workers safe;supervisors; managers</cp:keywords>
  <dc:description>The State of Queensland 2023</dc:description>
  <cp:lastModifiedBy>Safia Khan</cp:lastModifiedBy>
  <cp:revision>11</cp:revision>
  <dcterms:created xsi:type="dcterms:W3CDTF">2020-12-21T00:41:03Z</dcterms:created>
  <dcterms:modified xsi:type="dcterms:W3CDTF">2023-11-03T06:30:05Z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0x0101009EC4C34064A79746B1B31BAC400D122D</vt:lpwstr>
  </property>
  <property fmtid="{D5CDD505-2E9C-101B-9397-08002B2CF9AE}" pid="3" name="Landing page">
    <vt:lpwstr>19;#Awareness and engagement|8aeff04c-af04-425f-ba87-418f5339a258</vt:lpwstr>
  </property>
  <property fmtid="{D5CDD505-2E9C-101B-9397-08002B2CF9AE}" pid="4" name="_AuthorEmailDisplayName">
    <vt:lpwstr>Lauren O'Brien</vt:lpwstr>
  </property>
  <property fmtid="{D5CDD505-2E9C-101B-9397-08002B2CF9AE}" pid="5" name="DocumentSetDescription">
    <vt:lpwstr>WHSQ Powerpoint template</vt:lpwstr>
  </property>
  <property fmtid="{D5CDD505-2E9C-101B-9397-08002B2CF9AE}" pid="6" name="_AdHocReviewCycleID">
    <vt:i4>-1106886909</vt:i4>
  </property>
  <property fmtid="{D5CDD505-2E9C-101B-9397-08002B2CF9AE}" pid="7" name="_NewReviewCycle">
    <vt:lpwstr/>
  </property>
  <property fmtid="{D5CDD505-2E9C-101B-9397-08002B2CF9AE}" pid="8" name="_EmailSubject">
    <vt:lpwstr>Urgent job, hopefully easy! Replace 2 x PP on worksafe</vt:lpwstr>
  </property>
  <property fmtid="{D5CDD505-2E9C-101B-9397-08002B2CF9AE}" pid="9" name="Business unit">
    <vt:lpwstr>577;#Awareness and Engagement|9523778c-5e79-4458-ab38-2c895b52b25d</vt:lpwstr>
  </property>
  <property fmtid="{D5CDD505-2E9C-101B-9397-08002B2CF9AE}" pid="10" name="_AuthorEmail">
    <vt:lpwstr>Lauren.OBrien@oir.qld.gov.au</vt:lpwstr>
  </property>
  <property fmtid="{D5CDD505-2E9C-101B-9397-08002B2CF9AE}" pid="11" name="_PreviousAdHocReviewCycleID">
    <vt:i4>-598056858</vt:i4>
  </property>
</Properties>
</file>